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4" r:id="rId22"/>
    <p:sldId id="278" r:id="rId23"/>
    <p:sldId id="279" r:id="rId24"/>
    <p:sldId id="280" r:id="rId25"/>
    <p:sldId id="281" r:id="rId26"/>
    <p:sldId id="28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7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EA7C0C2-8E11-44EE-9BCA-6F45729B8E6A}"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7C0C2-8E11-44EE-9BCA-6F45729B8E6A}"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7C0C2-8E11-44EE-9BCA-6F45729B8E6A}"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A7C0C2-8E11-44EE-9BCA-6F45729B8E6A}"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A7C0C2-8E11-44EE-9BCA-6F45729B8E6A}" type="datetimeFigureOut">
              <a:rPr lang="en-US" smtClean="0"/>
              <a:pPr/>
              <a:t>4/26/2010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EA7C0C2-8E11-44EE-9BCA-6F45729B8E6A}"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A7C0C2-8E11-44EE-9BCA-6F45729B8E6A}" type="datetimeFigureOut">
              <a:rPr lang="en-US" smtClean="0"/>
              <a:pPr/>
              <a:t>4/26/2010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A7C0C2-8E11-44EE-9BCA-6F45729B8E6A}" type="datetimeFigureOut">
              <a:rPr lang="en-US" smtClean="0"/>
              <a:pPr/>
              <a:t>4/26/2010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A7C0C2-8E11-44EE-9BCA-6F45729B8E6A}" type="datetimeFigureOut">
              <a:rPr lang="en-US" smtClean="0"/>
              <a:pPr/>
              <a:t>4/26/2010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A7C0C2-8E11-44EE-9BCA-6F45729B8E6A}"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A7C0C2-8E11-44EE-9BCA-6F45729B8E6A}" type="datetimeFigureOut">
              <a:rPr lang="en-US" smtClean="0"/>
              <a:pPr/>
              <a:t>4/26/2010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4831D7-1601-4908-AE65-6112BA0FD99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A7C0C2-8E11-44EE-9BCA-6F45729B8E6A}" type="datetimeFigureOut">
              <a:rPr lang="en-US" smtClean="0"/>
              <a:pPr/>
              <a:t>4/26/2010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4831D7-1601-4908-AE65-6112BA0FD99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4.png"/><Relationship Id="rId7"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1.jpe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34.jpe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6.jpe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7.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9.jpeg"/></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1.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685800" y="1143000"/>
            <a:ext cx="7772400" cy="1470025"/>
          </a:xfrm>
        </p:spPr>
        <p:txBody>
          <a:bodyPr/>
          <a:lstStyle/>
          <a:p>
            <a:r>
              <a:rPr lang="en-US" dirty="0" smtClean="0">
                <a:solidFill>
                  <a:schemeClr val="bg1"/>
                </a:solidFill>
                <a:latin typeface="Adobe Caslon Pro" pitchFamily="18" charset="0"/>
              </a:rPr>
              <a:t>A Sustainable Living Solution For Southern Minnesota</a:t>
            </a:r>
            <a:endParaRPr lang="en-US" dirty="0">
              <a:solidFill>
                <a:schemeClr val="bg1"/>
              </a:solidFill>
              <a:latin typeface="Adobe Caslon Pro" pitchFamily="18" charset="0"/>
            </a:endParaRPr>
          </a:p>
        </p:txBody>
      </p:sp>
      <p:sp>
        <p:nvSpPr>
          <p:cNvPr id="3" name="Subtitle 2"/>
          <p:cNvSpPr>
            <a:spLocks noGrp="1"/>
          </p:cNvSpPr>
          <p:nvPr>
            <p:ph type="subTitle" idx="1"/>
          </p:nvPr>
        </p:nvSpPr>
        <p:spPr>
          <a:xfrm>
            <a:off x="1295400" y="6096000"/>
            <a:ext cx="6400800" cy="609600"/>
          </a:xfrm>
        </p:spPr>
        <p:txBody>
          <a:bodyPr>
            <a:normAutofit/>
          </a:bodyPr>
          <a:lstStyle/>
          <a:p>
            <a:r>
              <a:rPr lang="en-US" sz="1800" dirty="0" smtClean="0">
                <a:latin typeface="Adobe Caslon Pro" pitchFamily="18" charset="0"/>
              </a:rPr>
              <a:t>By: Ben Schwarz</a:t>
            </a:r>
            <a:endParaRPr lang="en-US" sz="1800" dirty="0">
              <a:latin typeface="Adobe Caslon Pro" pitchFamily="18" charset="0"/>
            </a:endParaRPr>
          </a:p>
        </p:txBody>
      </p:sp>
    </p:spTree>
  </p:cSld>
  <p:clrMapOvr>
    <a:masterClrMapping/>
  </p:clrMapOvr>
  <p:transition advTm="5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a:bodyPr>
          <a:lstStyle/>
          <a:p>
            <a:pPr algn="l"/>
            <a:r>
              <a:rPr lang="en-US" sz="4000" dirty="0" smtClean="0">
                <a:solidFill>
                  <a:schemeClr val="bg1"/>
                </a:solidFill>
                <a:latin typeface="Adobe Caslon Pro" pitchFamily="18" charset="0"/>
              </a:rPr>
              <a:t>Site grading and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981200"/>
            <a:ext cx="7162800" cy="4419600"/>
          </a:xfrm>
        </p:spPr>
        <p:txBody>
          <a:bodyPr>
            <a:normAutofit/>
          </a:bodyPr>
          <a:lstStyle/>
          <a:p>
            <a:pPr algn="l"/>
            <a:r>
              <a:rPr lang="en-US" sz="2600" dirty="0" smtClean="0">
                <a:solidFill>
                  <a:schemeClr val="bg1"/>
                </a:solidFill>
                <a:latin typeface="Adobe Caslon Pro" pitchFamily="18" charset="0"/>
              </a:rPr>
              <a:t>Grading site around buildings:</a:t>
            </a:r>
          </a:p>
          <a:p>
            <a:pPr algn="l"/>
            <a:endParaRPr lang="en-US" sz="1800" dirty="0" smtClean="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pic>
        <p:nvPicPr>
          <p:cNvPr id="9" name="Picture 8" descr="site in progress 2.png"/>
          <p:cNvPicPr>
            <a:picLocks noChangeAspect="1"/>
          </p:cNvPicPr>
          <p:nvPr/>
        </p:nvPicPr>
        <p:blipFill>
          <a:blip r:embed="rId4" cstate="print"/>
          <a:stretch>
            <a:fillRect/>
          </a:stretch>
        </p:blipFill>
        <p:spPr>
          <a:xfrm>
            <a:off x="990600" y="2667000"/>
            <a:ext cx="6705600" cy="3546764"/>
          </a:xfrm>
          <a:prstGeom prst="rect">
            <a:avLst/>
          </a:prstGeom>
        </p:spPr>
      </p:pic>
    </p:spTree>
  </p:cSld>
  <p:clrMapOvr>
    <a:masterClrMapping/>
  </p:clrMapOvr>
  <p:transition spd="slow" advClick="0" advTm="5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a:bodyPr>
          <a:lstStyle/>
          <a:p>
            <a:pPr algn="l"/>
            <a:r>
              <a:rPr lang="en-US" sz="4000" dirty="0" smtClean="0">
                <a:solidFill>
                  <a:schemeClr val="bg1"/>
                </a:solidFill>
                <a:latin typeface="Adobe Caslon Pro" pitchFamily="18" charset="0"/>
              </a:rPr>
              <a:t>Site grading and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981200"/>
            <a:ext cx="7162800" cy="4419600"/>
          </a:xfrm>
        </p:spPr>
        <p:txBody>
          <a:bodyPr>
            <a:normAutofit/>
          </a:bodyPr>
          <a:lstStyle/>
          <a:p>
            <a:pPr algn="l"/>
            <a:r>
              <a:rPr lang="en-US" sz="1800" dirty="0" smtClean="0">
                <a:solidFill>
                  <a:schemeClr val="bg1"/>
                </a:solidFill>
                <a:latin typeface="Adobe Caslon Pro" pitchFamily="18" charset="0"/>
              </a:rPr>
              <a:t>Placing retaining walls, roads, and inclined elevator system:</a:t>
            </a:r>
          </a:p>
          <a:p>
            <a:pPr algn="l"/>
            <a:endParaRPr lang="en-US" sz="1800" dirty="0" smtClean="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pic>
        <p:nvPicPr>
          <p:cNvPr id="7" name="Picture 6" descr="site in progress copy.png"/>
          <p:cNvPicPr>
            <a:picLocks noChangeAspect="1"/>
          </p:cNvPicPr>
          <p:nvPr/>
        </p:nvPicPr>
        <p:blipFill>
          <a:blip r:embed="rId4" cstate="print"/>
          <a:stretch>
            <a:fillRect/>
          </a:stretch>
        </p:blipFill>
        <p:spPr>
          <a:xfrm>
            <a:off x="838200" y="2590800"/>
            <a:ext cx="6858000" cy="3627953"/>
          </a:xfrm>
          <a:prstGeom prst="rect">
            <a:avLst/>
          </a:prstGeom>
        </p:spPr>
      </p:pic>
    </p:spTree>
  </p:cSld>
  <p:clrMapOvr>
    <a:masterClrMapping/>
  </p:clrMapOvr>
  <p:transition spd="slow" advClick="0" advTm="5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a:bodyPr>
          <a:lstStyle/>
          <a:p>
            <a:pPr algn="l"/>
            <a:r>
              <a:rPr lang="en-US" sz="4000" dirty="0" smtClean="0">
                <a:solidFill>
                  <a:schemeClr val="bg1"/>
                </a:solidFill>
                <a:latin typeface="Adobe Caslon Pro" pitchFamily="18" charset="0"/>
              </a:rPr>
              <a:t>Site grading and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752600"/>
            <a:ext cx="7162800" cy="4419600"/>
          </a:xfrm>
        </p:spPr>
        <p:txBody>
          <a:bodyPr>
            <a:normAutofit/>
          </a:bodyPr>
          <a:lstStyle/>
          <a:p>
            <a:pPr algn="l"/>
            <a:r>
              <a:rPr lang="en-US" sz="1400" dirty="0" smtClean="0">
                <a:solidFill>
                  <a:schemeClr val="bg1"/>
                </a:solidFill>
                <a:latin typeface="Adobe Caslon Pro" pitchFamily="18" charset="0"/>
              </a:rPr>
              <a:t>Inclined elevator system begins at community parking facility and continues up through the top level of housing units. The parking facility is also where a series of solar collection panels and photovoltaic trackers will be housed, providing </a:t>
            </a:r>
            <a:r>
              <a:rPr lang="en-US" sz="1400" smtClean="0">
                <a:solidFill>
                  <a:schemeClr val="bg1"/>
                </a:solidFill>
                <a:latin typeface="Adobe Caslon Pro" pitchFamily="18" charset="0"/>
              </a:rPr>
              <a:t>the development’s </a:t>
            </a:r>
            <a:r>
              <a:rPr lang="en-US" sz="1400" dirty="0" smtClean="0">
                <a:solidFill>
                  <a:schemeClr val="bg1"/>
                </a:solidFill>
                <a:latin typeface="Adobe Caslon Pro" pitchFamily="18" charset="0"/>
              </a:rPr>
              <a:t>main source of power.</a:t>
            </a:r>
            <a:endParaRPr lang="en-US" sz="1400" dirty="0" smtClean="0">
              <a:solidFill>
                <a:schemeClr val="bg1"/>
              </a:solidFill>
              <a:latin typeface="Adobe Caslon Pro" pitchFamily="18" charset="0"/>
            </a:endParaRPr>
          </a:p>
          <a:p>
            <a:pPr algn="l"/>
            <a:endParaRPr lang="en-US" sz="1400" dirty="0" smtClean="0">
              <a:solidFill>
                <a:schemeClr val="bg1"/>
              </a:solidFill>
              <a:latin typeface="Adobe Caslon Pro" pitchFamily="18" charset="0"/>
            </a:endParaRPr>
          </a:p>
          <a:p>
            <a:pPr algn="l"/>
            <a:endParaRPr lang="en-US" sz="1400" dirty="0">
              <a:solidFill>
                <a:schemeClr val="bg1"/>
              </a:solidFill>
              <a:latin typeface="Adobe Caslon Pro" pitchFamily="18" charset="0"/>
            </a:endParaRPr>
          </a:p>
          <a:p>
            <a:pPr algn="l"/>
            <a:endParaRPr lang="en-US" sz="1400" dirty="0">
              <a:solidFill>
                <a:schemeClr val="bg1"/>
              </a:solidFill>
              <a:latin typeface="Adobe Caslon Pro" pitchFamily="18" charset="0"/>
            </a:endParaRPr>
          </a:p>
          <a:p>
            <a:pPr algn="l"/>
            <a:r>
              <a:rPr lang="en-US" sz="1400" dirty="0" smtClean="0">
                <a:solidFill>
                  <a:schemeClr val="bg1"/>
                </a:solidFill>
                <a:latin typeface="Adobe Caslon Pro" pitchFamily="18" charset="0"/>
              </a:rPr>
              <a:t>	</a:t>
            </a:r>
          </a:p>
        </p:txBody>
      </p:sp>
      <p:pic>
        <p:nvPicPr>
          <p:cNvPr id="9" name="Picture 8" descr="birdseye with inclined elevator1.png"/>
          <p:cNvPicPr>
            <a:picLocks noChangeAspect="1"/>
          </p:cNvPicPr>
          <p:nvPr/>
        </p:nvPicPr>
        <p:blipFill>
          <a:blip r:embed="rId3" cstate="print"/>
          <a:stretch>
            <a:fillRect/>
          </a:stretch>
        </p:blipFill>
        <p:spPr>
          <a:xfrm>
            <a:off x="762000" y="2743200"/>
            <a:ext cx="7696200" cy="3486397"/>
          </a:xfrm>
          <a:prstGeom prst="rect">
            <a:avLst/>
          </a:prstGeom>
        </p:spPr>
      </p:pic>
    </p:spTree>
  </p:cSld>
  <p:clrMapOvr>
    <a:masterClrMapping/>
  </p:clrMapOvr>
  <p:transition spd="slow" advClick="0" advTm="5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a:bodyPr>
          <a:lstStyle/>
          <a:p>
            <a:pPr algn="l"/>
            <a:r>
              <a:rPr lang="en-US" sz="4000" dirty="0" smtClean="0">
                <a:solidFill>
                  <a:schemeClr val="bg1"/>
                </a:solidFill>
                <a:latin typeface="Adobe Caslon Pro" pitchFamily="18" charset="0"/>
              </a:rPr>
              <a:t>Unit sun studies: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447800"/>
            <a:ext cx="7162800" cy="4419600"/>
          </a:xfrm>
        </p:spPr>
        <p:txBody>
          <a:bodyPr>
            <a:normAutofit/>
          </a:bodyPr>
          <a:lstStyle/>
          <a:p>
            <a:pPr algn="l"/>
            <a:r>
              <a:rPr lang="en-US" sz="1400" dirty="0" smtClean="0">
                <a:solidFill>
                  <a:schemeClr val="bg1"/>
                </a:solidFill>
                <a:latin typeface="Adobe Caslon Pro" pitchFamily="18" charset="0"/>
              </a:rPr>
              <a:t>A series of sun studies was conducted, testing various roof overhang pitches and lengths to determine which combination would produce the largest amount of solar gain during the winter months and the greatest amount of protection during the summer.</a:t>
            </a:r>
          </a:p>
          <a:p>
            <a:pPr algn="l"/>
            <a:r>
              <a:rPr lang="en-US" sz="1400" dirty="0" smtClean="0">
                <a:solidFill>
                  <a:schemeClr val="bg1"/>
                </a:solidFill>
                <a:latin typeface="Adobe Caslon Pro" pitchFamily="18" charset="0"/>
              </a:rPr>
              <a:t>The combination that was most advantageous was a 5’-0” overhang at a 25° angle to horizontal.</a:t>
            </a: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7" name="Picture 6" descr="Jan21 9am.jpg"/>
          <p:cNvPicPr>
            <a:picLocks noChangeAspect="1"/>
          </p:cNvPicPr>
          <p:nvPr/>
        </p:nvPicPr>
        <p:blipFill>
          <a:blip r:embed="rId3" cstate="print"/>
          <a:stretch>
            <a:fillRect/>
          </a:stretch>
        </p:blipFill>
        <p:spPr>
          <a:xfrm>
            <a:off x="990600" y="2590800"/>
            <a:ext cx="3276600" cy="172476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Jan21 12pm.jpg"/>
          <p:cNvPicPr>
            <a:picLocks noChangeAspect="1"/>
          </p:cNvPicPr>
          <p:nvPr/>
        </p:nvPicPr>
        <p:blipFill>
          <a:blip r:embed="rId4" cstate="print"/>
          <a:stretch>
            <a:fillRect/>
          </a:stretch>
        </p:blipFill>
        <p:spPr>
          <a:xfrm>
            <a:off x="4495800" y="2590800"/>
            <a:ext cx="3276600" cy="172476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descr="Jan21 3pm.jpg"/>
          <p:cNvPicPr>
            <a:picLocks noChangeAspect="1"/>
          </p:cNvPicPr>
          <p:nvPr/>
        </p:nvPicPr>
        <p:blipFill>
          <a:blip r:embed="rId5" cstate="print"/>
          <a:stretch>
            <a:fillRect/>
          </a:stretch>
        </p:blipFill>
        <p:spPr>
          <a:xfrm>
            <a:off x="2819400" y="4724400"/>
            <a:ext cx="3276796" cy="1724863"/>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descr="northarrow.png"/>
          <p:cNvPicPr>
            <a:picLocks noChangeAspect="1"/>
          </p:cNvPicPr>
          <p:nvPr/>
        </p:nvPicPr>
        <p:blipFill>
          <a:blip r:embed="rId6" cstate="print"/>
          <a:stretch>
            <a:fillRect/>
          </a:stretch>
        </p:blipFill>
        <p:spPr>
          <a:xfrm>
            <a:off x="7696200" y="5943600"/>
            <a:ext cx="825104" cy="738552"/>
          </a:xfrm>
          <a:prstGeom prst="rect">
            <a:avLst/>
          </a:prstGeom>
        </p:spPr>
      </p:pic>
      <p:sp>
        <p:nvSpPr>
          <p:cNvPr id="12" name="TextBox 11"/>
          <p:cNvSpPr txBox="1"/>
          <p:nvPr/>
        </p:nvSpPr>
        <p:spPr>
          <a:xfrm>
            <a:off x="914400" y="4343400"/>
            <a:ext cx="1660904" cy="307777"/>
          </a:xfrm>
          <a:prstGeom prst="rect">
            <a:avLst/>
          </a:prstGeom>
          <a:noFill/>
        </p:spPr>
        <p:txBody>
          <a:bodyPr wrap="none" rtlCol="0">
            <a:spAutoFit/>
          </a:bodyPr>
          <a:lstStyle/>
          <a:p>
            <a:r>
              <a:rPr lang="en-US" sz="1400" dirty="0" smtClean="0">
                <a:solidFill>
                  <a:schemeClr val="bg1"/>
                </a:solidFill>
                <a:latin typeface="Adobe Caslon Pro" pitchFamily="18" charset="0"/>
              </a:rPr>
              <a:t>January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9 AM</a:t>
            </a:r>
            <a:endParaRPr lang="en-US" sz="1400" dirty="0">
              <a:solidFill>
                <a:schemeClr val="bg1"/>
              </a:solidFill>
              <a:latin typeface="Adobe Caslon Pro" pitchFamily="18" charset="0"/>
            </a:endParaRPr>
          </a:p>
        </p:txBody>
      </p:sp>
      <p:sp>
        <p:nvSpPr>
          <p:cNvPr id="13" name="TextBox 12"/>
          <p:cNvSpPr txBox="1"/>
          <p:nvPr/>
        </p:nvSpPr>
        <p:spPr>
          <a:xfrm>
            <a:off x="4419600" y="4343400"/>
            <a:ext cx="1726627" cy="307777"/>
          </a:xfrm>
          <a:prstGeom prst="rect">
            <a:avLst/>
          </a:prstGeom>
          <a:noFill/>
        </p:spPr>
        <p:txBody>
          <a:bodyPr wrap="none" rtlCol="0">
            <a:spAutoFit/>
          </a:bodyPr>
          <a:lstStyle/>
          <a:p>
            <a:r>
              <a:rPr lang="en-US" sz="1400" dirty="0" smtClean="0">
                <a:solidFill>
                  <a:schemeClr val="bg1"/>
                </a:solidFill>
                <a:latin typeface="Adobe Caslon Pro" pitchFamily="18" charset="0"/>
              </a:rPr>
              <a:t>January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12 </a:t>
            </a:r>
            <a:r>
              <a:rPr lang="en-US" sz="1400" dirty="0">
                <a:solidFill>
                  <a:schemeClr val="bg1"/>
                </a:solidFill>
                <a:latin typeface="Adobe Caslon Pro" pitchFamily="18" charset="0"/>
              </a:rPr>
              <a:t>P</a:t>
            </a:r>
            <a:r>
              <a:rPr lang="en-US" sz="1400" dirty="0" smtClean="0">
                <a:solidFill>
                  <a:schemeClr val="bg1"/>
                </a:solidFill>
                <a:latin typeface="Adobe Caslon Pro" pitchFamily="18" charset="0"/>
              </a:rPr>
              <a:t>M</a:t>
            </a:r>
            <a:endParaRPr lang="en-US" sz="1400" dirty="0">
              <a:solidFill>
                <a:schemeClr val="bg1"/>
              </a:solidFill>
              <a:latin typeface="Adobe Caslon Pro" pitchFamily="18" charset="0"/>
            </a:endParaRPr>
          </a:p>
        </p:txBody>
      </p:sp>
      <p:sp>
        <p:nvSpPr>
          <p:cNvPr id="14" name="TextBox 13"/>
          <p:cNvSpPr txBox="1"/>
          <p:nvPr/>
        </p:nvSpPr>
        <p:spPr>
          <a:xfrm>
            <a:off x="2743200" y="6477000"/>
            <a:ext cx="1636858" cy="307777"/>
          </a:xfrm>
          <a:prstGeom prst="rect">
            <a:avLst/>
          </a:prstGeom>
          <a:noFill/>
        </p:spPr>
        <p:txBody>
          <a:bodyPr wrap="none" rtlCol="0">
            <a:spAutoFit/>
          </a:bodyPr>
          <a:lstStyle/>
          <a:p>
            <a:r>
              <a:rPr lang="en-US" sz="1400" dirty="0" smtClean="0">
                <a:solidFill>
                  <a:schemeClr val="bg1"/>
                </a:solidFill>
                <a:latin typeface="Adobe Caslon Pro" pitchFamily="18" charset="0"/>
              </a:rPr>
              <a:t>January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3 </a:t>
            </a:r>
            <a:r>
              <a:rPr lang="en-US" sz="1400" dirty="0">
                <a:solidFill>
                  <a:schemeClr val="bg1"/>
                </a:solidFill>
                <a:latin typeface="Adobe Caslon Pro" pitchFamily="18" charset="0"/>
              </a:rPr>
              <a:t>P</a:t>
            </a:r>
            <a:r>
              <a:rPr lang="en-US" sz="1400" dirty="0" smtClean="0">
                <a:solidFill>
                  <a:schemeClr val="bg1"/>
                </a:solidFill>
                <a:latin typeface="Adobe Caslon Pro" pitchFamily="18" charset="0"/>
              </a:rPr>
              <a:t>M</a:t>
            </a:r>
            <a:endParaRPr lang="en-US" sz="1400" dirty="0">
              <a:solidFill>
                <a:schemeClr val="bg1"/>
              </a:solidFill>
              <a:latin typeface="Adobe Caslon Pro" pitchFamily="18" charset="0"/>
            </a:endParaRPr>
          </a:p>
        </p:txBody>
      </p:sp>
    </p:spTree>
  </p:cSld>
  <p:clrMapOvr>
    <a:masterClrMapping/>
  </p:clrMapOvr>
  <p:transition spd="slow" advTm="12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a:bodyPr>
          <a:lstStyle/>
          <a:p>
            <a:pPr algn="l"/>
            <a:r>
              <a:rPr lang="en-US" sz="4000" dirty="0" smtClean="0">
                <a:solidFill>
                  <a:schemeClr val="bg1"/>
                </a:solidFill>
                <a:latin typeface="Adobe Caslon Pro" pitchFamily="18" charset="0"/>
              </a:rPr>
              <a:t>Unit sun studies: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sp>
        <p:nvSpPr>
          <p:cNvPr id="12" name="TextBox 11"/>
          <p:cNvSpPr txBox="1"/>
          <p:nvPr/>
        </p:nvSpPr>
        <p:spPr>
          <a:xfrm>
            <a:off x="914400" y="3581400"/>
            <a:ext cx="1597617" cy="307777"/>
          </a:xfrm>
          <a:prstGeom prst="rect">
            <a:avLst/>
          </a:prstGeom>
          <a:noFill/>
        </p:spPr>
        <p:txBody>
          <a:bodyPr wrap="none" rtlCol="0">
            <a:spAutoFit/>
          </a:bodyPr>
          <a:lstStyle/>
          <a:p>
            <a:r>
              <a:rPr lang="en-US" sz="1400" dirty="0" smtClean="0">
                <a:solidFill>
                  <a:schemeClr val="bg1"/>
                </a:solidFill>
                <a:latin typeface="Adobe Caslon Pro" pitchFamily="18" charset="0"/>
              </a:rPr>
              <a:t>March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9 AM</a:t>
            </a:r>
            <a:endParaRPr lang="en-US" sz="1400" dirty="0">
              <a:solidFill>
                <a:schemeClr val="bg1"/>
              </a:solidFill>
              <a:latin typeface="Adobe Caslon Pro" pitchFamily="18" charset="0"/>
            </a:endParaRPr>
          </a:p>
        </p:txBody>
      </p:sp>
      <p:sp>
        <p:nvSpPr>
          <p:cNvPr id="13" name="TextBox 12"/>
          <p:cNvSpPr txBox="1"/>
          <p:nvPr/>
        </p:nvSpPr>
        <p:spPr>
          <a:xfrm>
            <a:off x="4419600" y="3581400"/>
            <a:ext cx="1663340" cy="307777"/>
          </a:xfrm>
          <a:prstGeom prst="rect">
            <a:avLst/>
          </a:prstGeom>
          <a:noFill/>
        </p:spPr>
        <p:txBody>
          <a:bodyPr wrap="none" rtlCol="0">
            <a:spAutoFit/>
          </a:bodyPr>
          <a:lstStyle/>
          <a:p>
            <a:r>
              <a:rPr lang="en-US" sz="1400" dirty="0" smtClean="0">
                <a:solidFill>
                  <a:schemeClr val="bg1"/>
                </a:solidFill>
                <a:latin typeface="Adobe Caslon Pro" pitchFamily="18" charset="0"/>
              </a:rPr>
              <a:t>March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12 </a:t>
            </a:r>
            <a:r>
              <a:rPr lang="en-US" sz="1400" dirty="0">
                <a:solidFill>
                  <a:schemeClr val="bg1"/>
                </a:solidFill>
                <a:latin typeface="Adobe Caslon Pro" pitchFamily="18" charset="0"/>
              </a:rPr>
              <a:t>P</a:t>
            </a:r>
            <a:r>
              <a:rPr lang="en-US" sz="1400" dirty="0" smtClean="0">
                <a:solidFill>
                  <a:schemeClr val="bg1"/>
                </a:solidFill>
                <a:latin typeface="Adobe Caslon Pro" pitchFamily="18" charset="0"/>
              </a:rPr>
              <a:t>M</a:t>
            </a:r>
            <a:endParaRPr lang="en-US" sz="1400" dirty="0">
              <a:solidFill>
                <a:schemeClr val="bg1"/>
              </a:solidFill>
              <a:latin typeface="Adobe Caslon Pro" pitchFamily="18" charset="0"/>
            </a:endParaRPr>
          </a:p>
        </p:txBody>
      </p:sp>
      <p:sp>
        <p:nvSpPr>
          <p:cNvPr id="14" name="TextBox 13"/>
          <p:cNvSpPr txBox="1"/>
          <p:nvPr/>
        </p:nvSpPr>
        <p:spPr>
          <a:xfrm>
            <a:off x="2743200" y="5715000"/>
            <a:ext cx="1573572" cy="307777"/>
          </a:xfrm>
          <a:prstGeom prst="rect">
            <a:avLst/>
          </a:prstGeom>
          <a:noFill/>
        </p:spPr>
        <p:txBody>
          <a:bodyPr wrap="none" rtlCol="0">
            <a:spAutoFit/>
          </a:bodyPr>
          <a:lstStyle/>
          <a:p>
            <a:r>
              <a:rPr lang="en-US" sz="1400" dirty="0" smtClean="0">
                <a:solidFill>
                  <a:schemeClr val="bg1"/>
                </a:solidFill>
                <a:latin typeface="Adobe Caslon Pro" pitchFamily="18" charset="0"/>
              </a:rPr>
              <a:t>March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3 </a:t>
            </a:r>
            <a:r>
              <a:rPr lang="en-US" sz="1400" dirty="0">
                <a:solidFill>
                  <a:schemeClr val="bg1"/>
                </a:solidFill>
                <a:latin typeface="Adobe Caslon Pro" pitchFamily="18" charset="0"/>
              </a:rPr>
              <a:t>P</a:t>
            </a:r>
            <a:r>
              <a:rPr lang="en-US" sz="1400" dirty="0" smtClean="0">
                <a:solidFill>
                  <a:schemeClr val="bg1"/>
                </a:solidFill>
                <a:latin typeface="Adobe Caslon Pro" pitchFamily="18" charset="0"/>
              </a:rPr>
              <a:t>M</a:t>
            </a:r>
            <a:endParaRPr lang="en-US" sz="1400" dirty="0">
              <a:solidFill>
                <a:schemeClr val="bg1"/>
              </a:solidFill>
              <a:latin typeface="Adobe Caslon Pro" pitchFamily="18" charset="0"/>
            </a:endParaRPr>
          </a:p>
        </p:txBody>
      </p:sp>
      <p:pic>
        <p:nvPicPr>
          <p:cNvPr id="15" name="Picture 14" descr="March21 9am.jpg"/>
          <p:cNvPicPr>
            <a:picLocks noChangeAspect="1"/>
          </p:cNvPicPr>
          <p:nvPr/>
        </p:nvPicPr>
        <p:blipFill>
          <a:blip r:embed="rId4" cstate="print"/>
          <a:stretch>
            <a:fillRect/>
          </a:stretch>
        </p:blipFill>
        <p:spPr>
          <a:xfrm>
            <a:off x="990600" y="1828800"/>
            <a:ext cx="3276600" cy="172476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6" name="Picture 15" descr="March21 12pm.jpg"/>
          <p:cNvPicPr>
            <a:picLocks noChangeAspect="1"/>
          </p:cNvPicPr>
          <p:nvPr/>
        </p:nvPicPr>
        <p:blipFill>
          <a:blip r:embed="rId5" cstate="print"/>
          <a:stretch>
            <a:fillRect/>
          </a:stretch>
        </p:blipFill>
        <p:spPr>
          <a:xfrm>
            <a:off x="4495800" y="1828800"/>
            <a:ext cx="3276600" cy="172476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7" name="Picture 16" descr="March21 3pm.jpg"/>
          <p:cNvPicPr>
            <a:picLocks noChangeAspect="1"/>
          </p:cNvPicPr>
          <p:nvPr/>
        </p:nvPicPr>
        <p:blipFill>
          <a:blip r:embed="rId6" cstate="print"/>
          <a:stretch>
            <a:fillRect/>
          </a:stretch>
        </p:blipFill>
        <p:spPr>
          <a:xfrm>
            <a:off x="2819400" y="3962400"/>
            <a:ext cx="3276600" cy="1724759"/>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500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a:bodyPr>
          <a:lstStyle/>
          <a:p>
            <a:pPr algn="l"/>
            <a:r>
              <a:rPr lang="en-US" sz="4000" dirty="0" smtClean="0">
                <a:solidFill>
                  <a:schemeClr val="bg1"/>
                </a:solidFill>
                <a:latin typeface="Adobe Caslon Pro" pitchFamily="18" charset="0"/>
              </a:rPr>
              <a:t>Unit sun studies: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sp>
        <p:nvSpPr>
          <p:cNvPr id="13" name="TextBox 12"/>
          <p:cNvSpPr txBox="1"/>
          <p:nvPr/>
        </p:nvSpPr>
        <p:spPr>
          <a:xfrm>
            <a:off x="838200" y="4724400"/>
            <a:ext cx="1313180" cy="276999"/>
          </a:xfrm>
          <a:prstGeom prst="rect">
            <a:avLst/>
          </a:prstGeom>
          <a:noFill/>
        </p:spPr>
        <p:txBody>
          <a:bodyPr wrap="none" rtlCol="0">
            <a:spAutoFit/>
          </a:bodyPr>
          <a:lstStyle/>
          <a:p>
            <a:r>
              <a:rPr lang="en-US" sz="1200" dirty="0" smtClean="0">
                <a:solidFill>
                  <a:schemeClr val="bg1"/>
                </a:solidFill>
                <a:latin typeface="Adobe Caslon Pro" pitchFamily="18" charset="0"/>
              </a:rPr>
              <a:t>June 21</a:t>
            </a:r>
            <a:r>
              <a:rPr lang="en-US" sz="1200" baseline="30000" dirty="0" smtClean="0">
                <a:solidFill>
                  <a:schemeClr val="bg1"/>
                </a:solidFill>
                <a:latin typeface="Adobe Caslon Pro" pitchFamily="18" charset="0"/>
              </a:rPr>
              <a:t>st</a:t>
            </a:r>
            <a:r>
              <a:rPr lang="en-US" sz="1200" dirty="0" smtClean="0">
                <a:solidFill>
                  <a:schemeClr val="bg1"/>
                </a:solidFill>
                <a:latin typeface="Adobe Caslon Pro" pitchFamily="18" charset="0"/>
              </a:rPr>
              <a:t>    12 </a:t>
            </a:r>
            <a:r>
              <a:rPr lang="en-US" sz="1200" dirty="0">
                <a:solidFill>
                  <a:schemeClr val="bg1"/>
                </a:solidFill>
                <a:latin typeface="Adobe Caslon Pro" pitchFamily="18" charset="0"/>
              </a:rPr>
              <a:t>P</a:t>
            </a:r>
            <a:r>
              <a:rPr lang="en-US" sz="1200" dirty="0" smtClean="0">
                <a:solidFill>
                  <a:schemeClr val="bg1"/>
                </a:solidFill>
                <a:latin typeface="Adobe Caslon Pro" pitchFamily="18" charset="0"/>
              </a:rPr>
              <a:t>M</a:t>
            </a:r>
            <a:endParaRPr lang="en-US" sz="1200" dirty="0">
              <a:solidFill>
                <a:schemeClr val="bg1"/>
              </a:solidFill>
              <a:latin typeface="Adobe Caslon Pro" pitchFamily="18" charset="0"/>
            </a:endParaRPr>
          </a:p>
        </p:txBody>
      </p:sp>
      <p:sp>
        <p:nvSpPr>
          <p:cNvPr id="14" name="TextBox 13"/>
          <p:cNvSpPr txBox="1"/>
          <p:nvPr/>
        </p:nvSpPr>
        <p:spPr>
          <a:xfrm>
            <a:off x="4648200" y="4724400"/>
            <a:ext cx="1236236" cy="276999"/>
          </a:xfrm>
          <a:prstGeom prst="rect">
            <a:avLst/>
          </a:prstGeom>
          <a:noFill/>
        </p:spPr>
        <p:txBody>
          <a:bodyPr wrap="none" rtlCol="0">
            <a:spAutoFit/>
          </a:bodyPr>
          <a:lstStyle/>
          <a:p>
            <a:r>
              <a:rPr lang="en-US" sz="1200" dirty="0" smtClean="0">
                <a:solidFill>
                  <a:schemeClr val="bg1"/>
                </a:solidFill>
                <a:latin typeface="Adobe Caslon Pro" pitchFamily="18" charset="0"/>
              </a:rPr>
              <a:t>June 21</a:t>
            </a:r>
            <a:r>
              <a:rPr lang="en-US" sz="1200" baseline="30000" dirty="0" smtClean="0">
                <a:solidFill>
                  <a:schemeClr val="bg1"/>
                </a:solidFill>
                <a:latin typeface="Adobe Caslon Pro" pitchFamily="18" charset="0"/>
              </a:rPr>
              <a:t>st</a:t>
            </a:r>
            <a:r>
              <a:rPr lang="en-US" sz="1200" dirty="0" smtClean="0">
                <a:solidFill>
                  <a:schemeClr val="bg1"/>
                </a:solidFill>
                <a:latin typeface="Adobe Caslon Pro" pitchFamily="18" charset="0"/>
              </a:rPr>
              <a:t>    3 </a:t>
            </a:r>
            <a:r>
              <a:rPr lang="en-US" sz="1200" dirty="0">
                <a:solidFill>
                  <a:schemeClr val="bg1"/>
                </a:solidFill>
                <a:latin typeface="Adobe Caslon Pro" pitchFamily="18" charset="0"/>
              </a:rPr>
              <a:t>P</a:t>
            </a:r>
            <a:r>
              <a:rPr lang="en-US" sz="1200" dirty="0" smtClean="0">
                <a:solidFill>
                  <a:schemeClr val="bg1"/>
                </a:solidFill>
                <a:latin typeface="Adobe Caslon Pro" pitchFamily="18" charset="0"/>
              </a:rPr>
              <a:t>M</a:t>
            </a:r>
            <a:endParaRPr lang="en-US" sz="1200" dirty="0">
              <a:solidFill>
                <a:schemeClr val="bg1"/>
              </a:solidFill>
              <a:latin typeface="Adobe Caslon Pro" pitchFamily="18" charset="0"/>
            </a:endParaRPr>
          </a:p>
        </p:txBody>
      </p:sp>
      <p:pic>
        <p:nvPicPr>
          <p:cNvPr id="18" name="Picture 17" descr="june21 7am.jpg"/>
          <p:cNvPicPr>
            <a:picLocks noChangeAspect="1"/>
          </p:cNvPicPr>
          <p:nvPr/>
        </p:nvPicPr>
        <p:blipFill>
          <a:blip r:embed="rId4" cstate="print"/>
          <a:stretch>
            <a:fillRect/>
          </a:stretch>
        </p:blipFill>
        <p:spPr>
          <a:xfrm>
            <a:off x="914400" y="1447800"/>
            <a:ext cx="2743200" cy="1443984"/>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descr="June21 9am.jpg"/>
          <p:cNvPicPr>
            <a:picLocks noChangeAspect="1"/>
          </p:cNvPicPr>
          <p:nvPr/>
        </p:nvPicPr>
        <p:blipFill>
          <a:blip r:embed="rId5" cstate="print"/>
          <a:stretch>
            <a:fillRect/>
          </a:stretch>
        </p:blipFill>
        <p:spPr>
          <a:xfrm>
            <a:off x="4724400" y="1447800"/>
            <a:ext cx="2743200" cy="1443984"/>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 name="Picture 19" descr="June21 12pm.jpg"/>
          <p:cNvPicPr>
            <a:picLocks noChangeAspect="1"/>
          </p:cNvPicPr>
          <p:nvPr/>
        </p:nvPicPr>
        <p:blipFill>
          <a:blip r:embed="rId6" cstate="print"/>
          <a:stretch>
            <a:fillRect/>
          </a:stretch>
        </p:blipFill>
        <p:spPr>
          <a:xfrm>
            <a:off x="914400" y="3276600"/>
            <a:ext cx="2743200" cy="1443985"/>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 name="Picture 20" descr="June21 3pm.jpg"/>
          <p:cNvPicPr>
            <a:picLocks noChangeAspect="1"/>
          </p:cNvPicPr>
          <p:nvPr/>
        </p:nvPicPr>
        <p:blipFill>
          <a:blip r:embed="rId7" cstate="print"/>
          <a:stretch>
            <a:fillRect/>
          </a:stretch>
        </p:blipFill>
        <p:spPr>
          <a:xfrm>
            <a:off x="4724400" y="3276600"/>
            <a:ext cx="2743201" cy="1443986"/>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2" name="Picture 21" descr="June21 5pm.jpg"/>
          <p:cNvPicPr>
            <a:picLocks noChangeAspect="1"/>
          </p:cNvPicPr>
          <p:nvPr/>
        </p:nvPicPr>
        <p:blipFill>
          <a:blip r:embed="rId8" cstate="print"/>
          <a:stretch>
            <a:fillRect/>
          </a:stretch>
        </p:blipFill>
        <p:spPr>
          <a:xfrm>
            <a:off x="2895600" y="5029200"/>
            <a:ext cx="2743200" cy="1443984"/>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 name="TextBox 22"/>
          <p:cNvSpPr txBox="1"/>
          <p:nvPr/>
        </p:nvSpPr>
        <p:spPr>
          <a:xfrm>
            <a:off x="2819400" y="6477000"/>
            <a:ext cx="1236236" cy="276999"/>
          </a:xfrm>
          <a:prstGeom prst="rect">
            <a:avLst/>
          </a:prstGeom>
          <a:noFill/>
        </p:spPr>
        <p:txBody>
          <a:bodyPr wrap="none" rtlCol="0">
            <a:spAutoFit/>
          </a:bodyPr>
          <a:lstStyle/>
          <a:p>
            <a:r>
              <a:rPr lang="en-US" sz="1200" dirty="0" smtClean="0">
                <a:solidFill>
                  <a:schemeClr val="bg1"/>
                </a:solidFill>
                <a:latin typeface="Adobe Caslon Pro" pitchFamily="18" charset="0"/>
              </a:rPr>
              <a:t>June 21</a:t>
            </a:r>
            <a:r>
              <a:rPr lang="en-US" sz="1200" baseline="30000" dirty="0" smtClean="0">
                <a:solidFill>
                  <a:schemeClr val="bg1"/>
                </a:solidFill>
                <a:latin typeface="Adobe Caslon Pro" pitchFamily="18" charset="0"/>
              </a:rPr>
              <a:t>st</a:t>
            </a:r>
            <a:r>
              <a:rPr lang="en-US" sz="1200" dirty="0" smtClean="0">
                <a:solidFill>
                  <a:schemeClr val="bg1"/>
                </a:solidFill>
                <a:latin typeface="Adobe Caslon Pro" pitchFamily="18" charset="0"/>
              </a:rPr>
              <a:t>    5 </a:t>
            </a:r>
            <a:r>
              <a:rPr lang="en-US" sz="1200" dirty="0">
                <a:solidFill>
                  <a:schemeClr val="bg1"/>
                </a:solidFill>
                <a:latin typeface="Adobe Caslon Pro" pitchFamily="18" charset="0"/>
              </a:rPr>
              <a:t>P</a:t>
            </a:r>
            <a:r>
              <a:rPr lang="en-US" sz="1200" dirty="0" smtClean="0">
                <a:solidFill>
                  <a:schemeClr val="bg1"/>
                </a:solidFill>
                <a:latin typeface="Adobe Caslon Pro" pitchFamily="18" charset="0"/>
              </a:rPr>
              <a:t>M</a:t>
            </a:r>
            <a:endParaRPr lang="en-US" sz="1200" dirty="0">
              <a:solidFill>
                <a:schemeClr val="bg1"/>
              </a:solidFill>
              <a:latin typeface="Adobe Caslon Pro" pitchFamily="18" charset="0"/>
            </a:endParaRPr>
          </a:p>
        </p:txBody>
      </p:sp>
      <p:sp>
        <p:nvSpPr>
          <p:cNvPr id="24" name="TextBox 23"/>
          <p:cNvSpPr txBox="1"/>
          <p:nvPr/>
        </p:nvSpPr>
        <p:spPr>
          <a:xfrm>
            <a:off x="838200" y="2895600"/>
            <a:ext cx="1257075" cy="276999"/>
          </a:xfrm>
          <a:prstGeom prst="rect">
            <a:avLst/>
          </a:prstGeom>
          <a:noFill/>
        </p:spPr>
        <p:txBody>
          <a:bodyPr wrap="none" rtlCol="0">
            <a:spAutoFit/>
          </a:bodyPr>
          <a:lstStyle/>
          <a:p>
            <a:r>
              <a:rPr lang="en-US" sz="1200" dirty="0" smtClean="0">
                <a:solidFill>
                  <a:schemeClr val="bg1"/>
                </a:solidFill>
                <a:latin typeface="Adobe Caslon Pro" pitchFamily="18" charset="0"/>
              </a:rPr>
              <a:t>June 21</a:t>
            </a:r>
            <a:r>
              <a:rPr lang="en-US" sz="1200" baseline="30000" dirty="0" smtClean="0">
                <a:solidFill>
                  <a:schemeClr val="bg1"/>
                </a:solidFill>
                <a:latin typeface="Adobe Caslon Pro" pitchFamily="18" charset="0"/>
              </a:rPr>
              <a:t>st</a:t>
            </a:r>
            <a:r>
              <a:rPr lang="en-US" sz="1200" dirty="0" smtClean="0">
                <a:solidFill>
                  <a:schemeClr val="bg1"/>
                </a:solidFill>
                <a:latin typeface="Adobe Caslon Pro" pitchFamily="18" charset="0"/>
              </a:rPr>
              <a:t>    7 AM</a:t>
            </a:r>
            <a:endParaRPr lang="en-US" sz="1200" dirty="0">
              <a:solidFill>
                <a:schemeClr val="bg1"/>
              </a:solidFill>
              <a:latin typeface="Adobe Caslon Pro" pitchFamily="18" charset="0"/>
            </a:endParaRPr>
          </a:p>
        </p:txBody>
      </p:sp>
      <p:sp>
        <p:nvSpPr>
          <p:cNvPr id="25" name="TextBox 24"/>
          <p:cNvSpPr txBox="1"/>
          <p:nvPr/>
        </p:nvSpPr>
        <p:spPr>
          <a:xfrm>
            <a:off x="4648200" y="2895600"/>
            <a:ext cx="1257075" cy="276999"/>
          </a:xfrm>
          <a:prstGeom prst="rect">
            <a:avLst/>
          </a:prstGeom>
          <a:noFill/>
        </p:spPr>
        <p:txBody>
          <a:bodyPr wrap="none" rtlCol="0">
            <a:spAutoFit/>
          </a:bodyPr>
          <a:lstStyle/>
          <a:p>
            <a:r>
              <a:rPr lang="en-US" sz="1200" dirty="0" smtClean="0">
                <a:solidFill>
                  <a:schemeClr val="bg1"/>
                </a:solidFill>
                <a:latin typeface="Adobe Caslon Pro" pitchFamily="18" charset="0"/>
              </a:rPr>
              <a:t>June 21</a:t>
            </a:r>
            <a:r>
              <a:rPr lang="en-US" sz="1200" baseline="30000" dirty="0" smtClean="0">
                <a:solidFill>
                  <a:schemeClr val="bg1"/>
                </a:solidFill>
                <a:latin typeface="Adobe Caslon Pro" pitchFamily="18" charset="0"/>
              </a:rPr>
              <a:t>st</a:t>
            </a:r>
            <a:r>
              <a:rPr lang="en-US" sz="1200" dirty="0" smtClean="0">
                <a:solidFill>
                  <a:schemeClr val="bg1"/>
                </a:solidFill>
                <a:latin typeface="Adobe Caslon Pro" pitchFamily="18" charset="0"/>
              </a:rPr>
              <a:t>    9 AM</a:t>
            </a:r>
            <a:endParaRPr lang="en-US" sz="1200" dirty="0">
              <a:solidFill>
                <a:schemeClr val="bg1"/>
              </a:solidFill>
              <a:latin typeface="Adobe Caslon Pro" pitchFamily="18" charset="0"/>
            </a:endParaRPr>
          </a:p>
        </p:txBody>
      </p:sp>
    </p:spTree>
  </p:cSld>
  <p:clrMapOvr>
    <a:masterClrMapping/>
  </p:clrMapOvr>
  <p:transition spd="slow" advClick="0" advTm="800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a:bodyPr>
          <a:lstStyle/>
          <a:p>
            <a:pPr algn="l"/>
            <a:r>
              <a:rPr lang="en-US" sz="4000" dirty="0" smtClean="0">
                <a:solidFill>
                  <a:schemeClr val="bg1"/>
                </a:solidFill>
                <a:latin typeface="Adobe Caslon Pro" pitchFamily="18" charset="0"/>
              </a:rPr>
              <a:t>Unit sun studies: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sp>
        <p:nvSpPr>
          <p:cNvPr id="12" name="TextBox 11"/>
          <p:cNvSpPr txBox="1"/>
          <p:nvPr/>
        </p:nvSpPr>
        <p:spPr>
          <a:xfrm>
            <a:off x="914400" y="3581400"/>
            <a:ext cx="1891352" cy="307777"/>
          </a:xfrm>
          <a:prstGeom prst="rect">
            <a:avLst/>
          </a:prstGeom>
          <a:noFill/>
        </p:spPr>
        <p:txBody>
          <a:bodyPr wrap="none" rtlCol="0">
            <a:spAutoFit/>
          </a:bodyPr>
          <a:lstStyle/>
          <a:p>
            <a:r>
              <a:rPr lang="en-US" sz="1400" dirty="0" smtClean="0">
                <a:solidFill>
                  <a:schemeClr val="bg1"/>
                </a:solidFill>
                <a:latin typeface="Adobe Caslon Pro" pitchFamily="18" charset="0"/>
              </a:rPr>
              <a:t>September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9 AM</a:t>
            </a:r>
            <a:endParaRPr lang="en-US" sz="1400" dirty="0">
              <a:solidFill>
                <a:schemeClr val="bg1"/>
              </a:solidFill>
              <a:latin typeface="Adobe Caslon Pro" pitchFamily="18" charset="0"/>
            </a:endParaRPr>
          </a:p>
        </p:txBody>
      </p:sp>
      <p:sp>
        <p:nvSpPr>
          <p:cNvPr id="13" name="TextBox 12"/>
          <p:cNvSpPr txBox="1"/>
          <p:nvPr/>
        </p:nvSpPr>
        <p:spPr>
          <a:xfrm>
            <a:off x="4419600" y="3581400"/>
            <a:ext cx="1957074" cy="307777"/>
          </a:xfrm>
          <a:prstGeom prst="rect">
            <a:avLst/>
          </a:prstGeom>
          <a:noFill/>
        </p:spPr>
        <p:txBody>
          <a:bodyPr wrap="none" rtlCol="0">
            <a:spAutoFit/>
          </a:bodyPr>
          <a:lstStyle/>
          <a:p>
            <a:r>
              <a:rPr lang="en-US" sz="1400" dirty="0" smtClean="0">
                <a:solidFill>
                  <a:schemeClr val="bg1"/>
                </a:solidFill>
                <a:latin typeface="Adobe Caslon Pro" pitchFamily="18" charset="0"/>
              </a:rPr>
              <a:t>September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12 </a:t>
            </a:r>
            <a:r>
              <a:rPr lang="en-US" sz="1400" dirty="0">
                <a:solidFill>
                  <a:schemeClr val="bg1"/>
                </a:solidFill>
                <a:latin typeface="Adobe Caslon Pro" pitchFamily="18" charset="0"/>
              </a:rPr>
              <a:t>P</a:t>
            </a:r>
            <a:r>
              <a:rPr lang="en-US" sz="1400" dirty="0" smtClean="0">
                <a:solidFill>
                  <a:schemeClr val="bg1"/>
                </a:solidFill>
                <a:latin typeface="Adobe Caslon Pro" pitchFamily="18" charset="0"/>
              </a:rPr>
              <a:t>M</a:t>
            </a:r>
            <a:endParaRPr lang="en-US" sz="1400" dirty="0">
              <a:solidFill>
                <a:schemeClr val="bg1"/>
              </a:solidFill>
              <a:latin typeface="Adobe Caslon Pro" pitchFamily="18" charset="0"/>
            </a:endParaRPr>
          </a:p>
        </p:txBody>
      </p:sp>
      <p:sp>
        <p:nvSpPr>
          <p:cNvPr id="14" name="TextBox 13"/>
          <p:cNvSpPr txBox="1"/>
          <p:nvPr/>
        </p:nvSpPr>
        <p:spPr>
          <a:xfrm>
            <a:off x="2743200" y="5715000"/>
            <a:ext cx="1867306" cy="307777"/>
          </a:xfrm>
          <a:prstGeom prst="rect">
            <a:avLst/>
          </a:prstGeom>
          <a:noFill/>
        </p:spPr>
        <p:txBody>
          <a:bodyPr wrap="none" rtlCol="0">
            <a:spAutoFit/>
          </a:bodyPr>
          <a:lstStyle/>
          <a:p>
            <a:r>
              <a:rPr lang="en-US" sz="1400" dirty="0" smtClean="0">
                <a:solidFill>
                  <a:schemeClr val="bg1"/>
                </a:solidFill>
                <a:latin typeface="Adobe Caslon Pro" pitchFamily="18" charset="0"/>
              </a:rPr>
              <a:t>September 21</a:t>
            </a:r>
            <a:r>
              <a:rPr lang="en-US" sz="1400" baseline="30000" dirty="0" smtClean="0">
                <a:solidFill>
                  <a:schemeClr val="bg1"/>
                </a:solidFill>
                <a:latin typeface="Adobe Caslon Pro" pitchFamily="18" charset="0"/>
              </a:rPr>
              <a:t>st</a:t>
            </a:r>
            <a:r>
              <a:rPr lang="en-US" sz="1400" dirty="0" smtClean="0">
                <a:solidFill>
                  <a:schemeClr val="bg1"/>
                </a:solidFill>
                <a:latin typeface="Adobe Caslon Pro" pitchFamily="18" charset="0"/>
              </a:rPr>
              <a:t>    3 </a:t>
            </a:r>
            <a:r>
              <a:rPr lang="en-US" sz="1400" dirty="0">
                <a:solidFill>
                  <a:schemeClr val="bg1"/>
                </a:solidFill>
                <a:latin typeface="Adobe Caslon Pro" pitchFamily="18" charset="0"/>
              </a:rPr>
              <a:t>P</a:t>
            </a:r>
            <a:r>
              <a:rPr lang="en-US" sz="1400" dirty="0" smtClean="0">
                <a:solidFill>
                  <a:schemeClr val="bg1"/>
                </a:solidFill>
                <a:latin typeface="Adobe Caslon Pro" pitchFamily="18" charset="0"/>
              </a:rPr>
              <a:t>M</a:t>
            </a:r>
            <a:endParaRPr lang="en-US" sz="1400" dirty="0">
              <a:solidFill>
                <a:schemeClr val="bg1"/>
              </a:solidFill>
              <a:latin typeface="Adobe Caslon Pro" pitchFamily="18" charset="0"/>
            </a:endParaRPr>
          </a:p>
        </p:txBody>
      </p:sp>
      <p:pic>
        <p:nvPicPr>
          <p:cNvPr id="18" name="Picture 17" descr="September21 9am.jpg"/>
          <p:cNvPicPr>
            <a:picLocks noChangeAspect="1"/>
          </p:cNvPicPr>
          <p:nvPr/>
        </p:nvPicPr>
        <p:blipFill>
          <a:blip r:embed="rId4" cstate="print"/>
          <a:stretch>
            <a:fillRect/>
          </a:stretch>
        </p:blipFill>
        <p:spPr>
          <a:xfrm>
            <a:off x="990600" y="1828800"/>
            <a:ext cx="3276600" cy="172476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descr="September21 12pm.jpg"/>
          <p:cNvPicPr>
            <a:picLocks noChangeAspect="1"/>
          </p:cNvPicPr>
          <p:nvPr/>
        </p:nvPicPr>
        <p:blipFill>
          <a:blip r:embed="rId5" cstate="print"/>
          <a:stretch>
            <a:fillRect/>
          </a:stretch>
        </p:blipFill>
        <p:spPr>
          <a:xfrm>
            <a:off x="4495800" y="1828800"/>
            <a:ext cx="3284240" cy="1728781"/>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 name="Picture 19" descr="September21 3pm.jpg"/>
          <p:cNvPicPr>
            <a:picLocks noChangeAspect="1"/>
          </p:cNvPicPr>
          <p:nvPr/>
        </p:nvPicPr>
        <p:blipFill>
          <a:blip r:embed="rId6" cstate="print"/>
          <a:stretch>
            <a:fillRect/>
          </a:stretch>
        </p:blipFill>
        <p:spPr>
          <a:xfrm>
            <a:off x="2819400" y="3962400"/>
            <a:ext cx="3284240" cy="1728781"/>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7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fontScale="90000"/>
          </a:bodyPr>
          <a:lstStyle/>
          <a:p>
            <a:pPr algn="l"/>
            <a:r>
              <a:rPr lang="en-US" sz="3600" dirty="0" smtClean="0">
                <a:solidFill>
                  <a:schemeClr val="bg1"/>
                </a:solidFill>
                <a:latin typeface="Adobe Caslon Pro" pitchFamily="18" charset="0"/>
              </a:rPr>
              <a:t>Sustainable features, structural, and detail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pic>
        <p:nvPicPr>
          <p:cNvPr id="15" name="Picture 14" descr="conc retaining wall detail.jpg"/>
          <p:cNvPicPr>
            <a:picLocks noChangeAspect="1"/>
          </p:cNvPicPr>
          <p:nvPr/>
        </p:nvPicPr>
        <p:blipFill>
          <a:blip r:embed="rId4" cstate="print"/>
          <a:stretch>
            <a:fillRect/>
          </a:stretch>
        </p:blipFill>
        <p:spPr>
          <a:xfrm>
            <a:off x="914400" y="2438400"/>
            <a:ext cx="1964090" cy="3352800"/>
          </a:xfrm>
          <a:prstGeom prst="rect">
            <a:avLst/>
          </a:prstGeom>
        </p:spPr>
      </p:pic>
      <p:pic>
        <p:nvPicPr>
          <p:cNvPr id="16" name="Picture 15" descr="Retaining wall detail.jpg"/>
          <p:cNvPicPr>
            <a:picLocks noChangeAspect="1"/>
          </p:cNvPicPr>
          <p:nvPr/>
        </p:nvPicPr>
        <p:blipFill>
          <a:blip r:embed="rId5" cstate="print"/>
          <a:stretch>
            <a:fillRect/>
          </a:stretch>
        </p:blipFill>
        <p:spPr>
          <a:xfrm>
            <a:off x="3048000" y="2438400"/>
            <a:ext cx="5226996" cy="3352800"/>
          </a:xfrm>
          <a:prstGeom prst="rect">
            <a:avLst/>
          </a:prstGeom>
        </p:spPr>
      </p:pic>
    </p:spTree>
  </p:cSld>
  <p:clrMapOvr>
    <a:masterClrMapping/>
  </p:clrMapOvr>
  <p:transition spd="slow" advClick="0" advTm="700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fontScale="90000"/>
          </a:bodyPr>
          <a:lstStyle/>
          <a:p>
            <a:pPr algn="l"/>
            <a:r>
              <a:rPr lang="en-US" sz="3600" dirty="0" smtClean="0">
                <a:solidFill>
                  <a:schemeClr val="bg1"/>
                </a:solidFill>
                <a:latin typeface="Adobe Caslon Pro" pitchFamily="18" charset="0"/>
              </a:rPr>
              <a:t>Sustainable features, structural, and detail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pic>
        <p:nvPicPr>
          <p:cNvPr id="7" name="Picture 6" descr="details001.jpg"/>
          <p:cNvPicPr>
            <a:picLocks noChangeAspect="1"/>
          </p:cNvPicPr>
          <p:nvPr/>
        </p:nvPicPr>
        <p:blipFill>
          <a:blip r:embed="rId4" cstate="print"/>
          <a:stretch>
            <a:fillRect/>
          </a:stretch>
        </p:blipFill>
        <p:spPr>
          <a:xfrm>
            <a:off x="914401" y="2667001"/>
            <a:ext cx="2952348" cy="3047999"/>
          </a:xfrm>
          <a:prstGeom prst="rect">
            <a:avLst/>
          </a:prstGeom>
        </p:spPr>
      </p:pic>
      <p:pic>
        <p:nvPicPr>
          <p:cNvPr id="9" name="Picture 8" descr="skylight detail.jpg"/>
          <p:cNvPicPr>
            <a:picLocks noChangeAspect="1"/>
          </p:cNvPicPr>
          <p:nvPr/>
        </p:nvPicPr>
        <p:blipFill>
          <a:blip r:embed="rId5" cstate="print"/>
          <a:stretch>
            <a:fillRect/>
          </a:stretch>
        </p:blipFill>
        <p:spPr>
          <a:xfrm>
            <a:off x="4038600" y="2667001"/>
            <a:ext cx="4114800" cy="3047999"/>
          </a:xfrm>
          <a:prstGeom prst="rect">
            <a:avLst/>
          </a:prstGeom>
        </p:spPr>
      </p:pic>
    </p:spTree>
  </p:cSld>
  <p:clrMapOvr>
    <a:masterClrMapping/>
  </p:clrMapOvr>
  <p:transition spd="slow" advClick="0" advTm="700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fontScale="90000"/>
          </a:bodyPr>
          <a:lstStyle/>
          <a:p>
            <a:pPr algn="l"/>
            <a:r>
              <a:rPr lang="en-US" sz="3600" dirty="0" smtClean="0">
                <a:solidFill>
                  <a:schemeClr val="bg1"/>
                </a:solidFill>
                <a:latin typeface="Adobe Caslon Pro" pitchFamily="18" charset="0"/>
              </a:rPr>
              <a:t>Sustainable features, structural, and detail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pic>
        <p:nvPicPr>
          <p:cNvPr id="10" name="Picture 9" descr="roof edge detail.jpg"/>
          <p:cNvPicPr>
            <a:picLocks noChangeAspect="1"/>
          </p:cNvPicPr>
          <p:nvPr/>
        </p:nvPicPr>
        <p:blipFill>
          <a:blip r:embed="rId4" cstate="print"/>
          <a:stretch>
            <a:fillRect/>
          </a:stretch>
        </p:blipFill>
        <p:spPr>
          <a:xfrm>
            <a:off x="5217622" y="3962400"/>
            <a:ext cx="3926378" cy="2895600"/>
          </a:xfrm>
          <a:prstGeom prst="rect">
            <a:avLst/>
          </a:prstGeom>
        </p:spPr>
      </p:pic>
      <p:pic>
        <p:nvPicPr>
          <p:cNvPr id="12" name="Picture 11" descr="details002.jpg"/>
          <p:cNvPicPr>
            <a:picLocks noChangeAspect="1"/>
          </p:cNvPicPr>
          <p:nvPr/>
        </p:nvPicPr>
        <p:blipFill>
          <a:blip r:embed="rId5" cstate="print"/>
          <a:stretch>
            <a:fillRect/>
          </a:stretch>
        </p:blipFill>
        <p:spPr>
          <a:xfrm>
            <a:off x="0" y="2133600"/>
            <a:ext cx="5018711" cy="3581400"/>
          </a:xfrm>
          <a:prstGeom prst="rect">
            <a:avLst/>
          </a:prstGeom>
        </p:spPr>
      </p:pic>
    </p:spTree>
  </p:cSld>
  <p:clrMapOvr>
    <a:masterClrMapping/>
  </p:clrMapOvr>
  <p:transition spd="slow" advClick="0" advTm="9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fontScale="90000"/>
          </a:bodyPr>
          <a:lstStyle/>
          <a:p>
            <a:pPr algn="l"/>
            <a:r>
              <a:rPr lang="en-US" sz="4000" dirty="0" smtClean="0">
                <a:solidFill>
                  <a:schemeClr val="bg1"/>
                </a:solidFill>
                <a:latin typeface="Adobe Caslon Pro" pitchFamily="18" charset="0"/>
              </a:rPr>
              <a:t>Project Typology: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r>
              <a:rPr lang="en-US" sz="2700" dirty="0" smtClean="0">
                <a:solidFill>
                  <a:schemeClr val="bg1"/>
                </a:solidFill>
                <a:latin typeface="Adobe Caslon Pro" pitchFamily="18" charset="0"/>
              </a:rPr>
              <a:t>Single family townhome development. </a:t>
            </a:r>
            <a:br>
              <a:rPr lang="en-US" sz="2700" dirty="0" smtClean="0">
                <a:solidFill>
                  <a:schemeClr val="bg1"/>
                </a:solidFill>
                <a:latin typeface="Adobe Caslon Pro" pitchFamily="18" charset="0"/>
              </a:rPr>
            </a:br>
            <a:r>
              <a:rPr lang="en-US" sz="2700" dirty="0" smtClean="0">
                <a:solidFill>
                  <a:schemeClr val="bg1"/>
                </a:solidFill>
                <a:latin typeface="Adobe Caslon Pro" pitchFamily="18" charset="0"/>
              </a:rPr>
              <a:t>(20 homes  in total)</a:t>
            </a: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5791200" y="2667000"/>
            <a:ext cx="2895600" cy="3962400"/>
          </a:xfrm>
        </p:spPr>
        <p:txBody>
          <a:bodyPr>
            <a:normAutofit fontScale="70000" lnSpcReduction="20000"/>
          </a:bodyPr>
          <a:lstStyle/>
          <a:p>
            <a:pPr algn="l"/>
            <a:r>
              <a:rPr lang="en-US" sz="2300" dirty="0" smtClean="0">
                <a:solidFill>
                  <a:schemeClr val="bg1"/>
                </a:solidFill>
                <a:latin typeface="Adobe Caslon Pro" pitchFamily="18" charset="0"/>
              </a:rPr>
              <a:t>Claim: </a:t>
            </a:r>
          </a:p>
          <a:p>
            <a:pPr algn="l"/>
            <a:r>
              <a:rPr lang="en-US" sz="1800" dirty="0" smtClean="0">
                <a:solidFill>
                  <a:schemeClr val="bg1"/>
                </a:solidFill>
                <a:latin typeface="Adobe Caslon Pro" pitchFamily="18" charset="0"/>
              </a:rPr>
              <a:t>The definition of sustainable architecture and all areas of sustainable design for that matter, do change in terms of technical application from region to region, and climate to climate; however, the underlying concepts and general goals remain the same.</a:t>
            </a:r>
          </a:p>
          <a:p>
            <a:pPr algn="l"/>
            <a:endParaRPr lang="en-US" sz="1800" dirty="0" smtClean="0">
              <a:solidFill>
                <a:schemeClr val="bg1"/>
              </a:solidFill>
              <a:latin typeface="Adobe Caslon Pro" pitchFamily="18" charset="0"/>
            </a:endParaRPr>
          </a:p>
          <a:p>
            <a:pPr algn="l"/>
            <a:r>
              <a:rPr lang="en-US" sz="2600" dirty="0" smtClean="0">
                <a:solidFill>
                  <a:schemeClr val="bg1"/>
                </a:solidFill>
                <a:latin typeface="Adobe Caslon Pro" pitchFamily="18" charset="0"/>
              </a:rPr>
              <a:t>Supporting Premises:</a:t>
            </a:r>
          </a:p>
          <a:p>
            <a:pPr algn="l"/>
            <a:r>
              <a:rPr lang="en-US" sz="1800" dirty="0" smtClean="0">
                <a:solidFill>
                  <a:schemeClr val="bg1"/>
                </a:solidFill>
                <a:latin typeface="Adobe Caslon Pro" pitchFamily="18" charset="0"/>
              </a:rPr>
              <a:t>Sustainable design is currently practiced in many different regions and climates.</a:t>
            </a:r>
          </a:p>
          <a:p>
            <a:pPr algn="l"/>
            <a:r>
              <a:rPr lang="en-US" sz="1800" dirty="0" smtClean="0">
                <a:solidFill>
                  <a:schemeClr val="bg1"/>
                </a:solidFill>
                <a:latin typeface="Adobe Caslon Pro" pitchFamily="18" charset="0"/>
              </a:rPr>
              <a:t>	</a:t>
            </a:r>
          </a:p>
          <a:p>
            <a:pPr algn="l"/>
            <a:r>
              <a:rPr lang="en-US" sz="1800" dirty="0" smtClean="0">
                <a:solidFill>
                  <a:schemeClr val="bg1"/>
                </a:solidFill>
                <a:latin typeface="Adobe Caslon Pro" pitchFamily="18" charset="0"/>
              </a:rPr>
              <a:t>Change in application of sustainable design techniques will be directly related to change in either region or climate.</a:t>
            </a:r>
          </a:p>
          <a:p>
            <a:pPr algn="l"/>
            <a:r>
              <a:rPr lang="en-US" sz="1800" dirty="0" smtClean="0">
                <a:solidFill>
                  <a:schemeClr val="bg1"/>
                </a:solidFill>
                <a:latin typeface="Adobe Caslon Pro" pitchFamily="18" charset="0"/>
              </a:rPr>
              <a:t>	</a:t>
            </a:r>
          </a:p>
          <a:p>
            <a:pPr algn="l"/>
            <a:r>
              <a:rPr lang="en-US" sz="1800" dirty="0" smtClean="0">
                <a:solidFill>
                  <a:schemeClr val="bg1"/>
                </a:solidFill>
                <a:latin typeface="Adobe Caslon Pro" pitchFamily="18" charset="0"/>
              </a:rPr>
              <a:t>The basic goals will remain the same regardless of region or climate change.</a:t>
            </a:r>
            <a:endParaRPr lang="en-US" sz="1800" dirty="0">
              <a:solidFill>
                <a:schemeClr val="bg1"/>
              </a:solidFill>
              <a:latin typeface="Adobe Caslon Pro" pitchFamily="18" charset="0"/>
            </a:endParaRPr>
          </a:p>
        </p:txBody>
      </p:sp>
      <p:pic>
        <p:nvPicPr>
          <p:cNvPr id="6" name="Picture 5" descr="site final birdseye for presentation.png"/>
          <p:cNvPicPr>
            <a:picLocks noChangeAspect="1"/>
          </p:cNvPicPr>
          <p:nvPr/>
        </p:nvPicPr>
        <p:blipFill>
          <a:blip r:embed="rId3" cstate="print"/>
          <a:stretch>
            <a:fillRect/>
          </a:stretch>
        </p:blipFill>
        <p:spPr>
          <a:xfrm>
            <a:off x="838200" y="2667000"/>
            <a:ext cx="4343400" cy="2895600"/>
          </a:xfrm>
          <a:prstGeom prst="rect">
            <a:avLst/>
          </a:prstGeom>
        </p:spPr>
      </p:pic>
    </p:spTree>
  </p:cSld>
  <p:clrMapOvr>
    <a:masterClrMapping/>
  </p:clrMapOvr>
  <p:transition spd="slow" advClick="0" advTm="15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533400"/>
            <a:ext cx="7772400" cy="1470025"/>
          </a:xfrm>
        </p:spPr>
        <p:txBody>
          <a:bodyPr>
            <a:normAutofit fontScale="90000"/>
          </a:bodyPr>
          <a:lstStyle/>
          <a:p>
            <a:pPr algn="l"/>
            <a:r>
              <a:rPr lang="en-US" sz="3600" dirty="0" smtClean="0">
                <a:solidFill>
                  <a:schemeClr val="bg1"/>
                </a:solidFill>
                <a:latin typeface="Adobe Caslon Pro" pitchFamily="18" charset="0"/>
              </a:rPr>
              <a:t>Sustainable features, structural, and detail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pic>
        <p:nvPicPr>
          <p:cNvPr id="7" name="Picture 6" descr="roof detail.jpg"/>
          <p:cNvPicPr>
            <a:picLocks noChangeAspect="1"/>
          </p:cNvPicPr>
          <p:nvPr/>
        </p:nvPicPr>
        <p:blipFill>
          <a:blip r:embed="rId4" cstate="print"/>
          <a:stretch>
            <a:fillRect/>
          </a:stretch>
        </p:blipFill>
        <p:spPr>
          <a:xfrm>
            <a:off x="914400" y="2286000"/>
            <a:ext cx="2314873" cy="2362200"/>
          </a:xfrm>
          <a:prstGeom prst="rect">
            <a:avLst/>
          </a:prstGeom>
        </p:spPr>
      </p:pic>
      <p:pic>
        <p:nvPicPr>
          <p:cNvPr id="8" name="Picture 7" descr="roof edge detail2.jpg"/>
          <p:cNvPicPr>
            <a:picLocks noChangeAspect="1"/>
          </p:cNvPicPr>
          <p:nvPr/>
        </p:nvPicPr>
        <p:blipFill>
          <a:blip r:embed="rId5" cstate="print"/>
          <a:stretch>
            <a:fillRect/>
          </a:stretch>
        </p:blipFill>
        <p:spPr>
          <a:xfrm>
            <a:off x="3429000" y="3124200"/>
            <a:ext cx="5486400" cy="2626332"/>
          </a:xfrm>
          <a:prstGeom prst="rect">
            <a:avLst/>
          </a:prstGeom>
        </p:spPr>
      </p:pic>
    </p:spTree>
  </p:cSld>
  <p:clrMapOvr>
    <a:masterClrMapping/>
  </p:clrMapOvr>
  <p:transition spd="slow" advClick="0" advTm="700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457200"/>
            <a:ext cx="7772400" cy="1470025"/>
          </a:xfrm>
        </p:spPr>
        <p:txBody>
          <a:bodyPr>
            <a:normAutofit fontScale="90000"/>
          </a:bodyPr>
          <a:lstStyle/>
          <a:p>
            <a:pPr algn="l"/>
            <a:r>
              <a:rPr lang="en-US" sz="3600" dirty="0" smtClean="0">
                <a:solidFill>
                  <a:schemeClr val="bg1"/>
                </a:solidFill>
                <a:latin typeface="Adobe Caslon Pro" pitchFamily="18" charset="0"/>
              </a:rPr>
              <a:t>Interior renderings of a typical </a:t>
            </a:r>
            <a:r>
              <a:rPr lang="en-US" sz="3600" dirty="0">
                <a:solidFill>
                  <a:schemeClr val="bg1"/>
                </a:solidFill>
                <a:latin typeface="Adobe Caslon Pro" pitchFamily="18" charset="0"/>
              </a:rPr>
              <a:t>5</a:t>
            </a:r>
            <a:r>
              <a:rPr lang="en-US" sz="3600" dirty="0" smtClean="0">
                <a:solidFill>
                  <a:schemeClr val="bg1"/>
                </a:solidFill>
                <a:latin typeface="Adobe Caslon Pro" pitchFamily="18" charset="0"/>
              </a:rPr>
              <a:t> person unit: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696200" y="5943600"/>
            <a:ext cx="825104" cy="738552"/>
          </a:xfrm>
          <a:prstGeom prst="rect">
            <a:avLst/>
          </a:prstGeom>
        </p:spPr>
      </p:pic>
      <p:pic>
        <p:nvPicPr>
          <p:cNvPr id="6" name="Picture 5" descr="int1.jpg"/>
          <p:cNvPicPr>
            <a:picLocks noChangeAspect="1"/>
          </p:cNvPicPr>
          <p:nvPr/>
        </p:nvPicPr>
        <p:blipFill>
          <a:blip r:embed="rId4" cstate="print"/>
          <a:stretch>
            <a:fillRect/>
          </a:stretch>
        </p:blipFill>
        <p:spPr>
          <a:xfrm>
            <a:off x="2514600" y="1752600"/>
            <a:ext cx="3829051" cy="4901184"/>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762000" y="1295400"/>
            <a:ext cx="4454361" cy="338554"/>
          </a:xfrm>
          <a:prstGeom prst="rect">
            <a:avLst/>
          </a:prstGeom>
          <a:noFill/>
        </p:spPr>
        <p:txBody>
          <a:bodyPr wrap="none" rtlCol="0">
            <a:spAutoFit/>
          </a:bodyPr>
          <a:lstStyle/>
          <a:p>
            <a:r>
              <a:rPr lang="en-US" sz="1600" dirty="0" smtClean="0">
                <a:solidFill>
                  <a:schemeClr val="bg1"/>
                </a:solidFill>
                <a:latin typeface="Adobe Caslon Pro" pitchFamily="18" charset="0"/>
              </a:rPr>
              <a:t>View from den looking south through family room</a:t>
            </a:r>
            <a:r>
              <a:rPr lang="en-US" sz="1600" dirty="0">
                <a:solidFill>
                  <a:schemeClr val="bg1"/>
                </a:solidFill>
                <a:latin typeface="Adobe Caslon Pro" pitchFamily="18" charset="0"/>
              </a:rPr>
              <a:t>.</a:t>
            </a:r>
          </a:p>
        </p:txBody>
      </p:sp>
    </p:spTree>
  </p:cSld>
  <p:clrMapOvr>
    <a:masterClrMapping/>
  </p:clrMapOvr>
  <p:transition spd="slow" advClick="0" advTm="600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457200"/>
            <a:ext cx="7772400" cy="1470025"/>
          </a:xfrm>
        </p:spPr>
        <p:txBody>
          <a:bodyPr>
            <a:normAutofit fontScale="90000"/>
          </a:bodyPr>
          <a:lstStyle/>
          <a:p>
            <a:pPr algn="l"/>
            <a:r>
              <a:rPr lang="en-US" sz="3600" dirty="0" smtClean="0">
                <a:solidFill>
                  <a:schemeClr val="bg1"/>
                </a:solidFill>
                <a:latin typeface="Adobe Caslon Pro" pitchFamily="18" charset="0"/>
              </a:rPr>
              <a:t>Interior renderings of a typical </a:t>
            </a:r>
            <a:r>
              <a:rPr lang="en-US" sz="3600" dirty="0">
                <a:solidFill>
                  <a:schemeClr val="bg1"/>
                </a:solidFill>
                <a:latin typeface="Adobe Caslon Pro" pitchFamily="18" charset="0"/>
              </a:rPr>
              <a:t>5</a:t>
            </a:r>
            <a:r>
              <a:rPr lang="en-US" sz="3600" dirty="0" smtClean="0">
                <a:solidFill>
                  <a:schemeClr val="bg1"/>
                </a:solidFill>
                <a:latin typeface="Adobe Caslon Pro" pitchFamily="18" charset="0"/>
              </a:rPr>
              <a:t> person unit: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772400" y="5943600"/>
            <a:ext cx="825104" cy="738552"/>
          </a:xfrm>
          <a:prstGeom prst="rect">
            <a:avLst/>
          </a:prstGeom>
        </p:spPr>
      </p:pic>
      <p:sp>
        <p:nvSpPr>
          <p:cNvPr id="7" name="TextBox 6"/>
          <p:cNvSpPr txBox="1"/>
          <p:nvPr/>
        </p:nvSpPr>
        <p:spPr>
          <a:xfrm>
            <a:off x="762000" y="1295400"/>
            <a:ext cx="3654398" cy="338554"/>
          </a:xfrm>
          <a:prstGeom prst="rect">
            <a:avLst/>
          </a:prstGeom>
          <a:noFill/>
        </p:spPr>
        <p:txBody>
          <a:bodyPr wrap="none" rtlCol="0">
            <a:spAutoFit/>
          </a:bodyPr>
          <a:lstStyle/>
          <a:p>
            <a:r>
              <a:rPr lang="en-US" sz="1600" dirty="0" smtClean="0">
                <a:solidFill>
                  <a:schemeClr val="bg1"/>
                </a:solidFill>
                <a:latin typeface="Adobe Caslon Pro" pitchFamily="18" charset="0"/>
              </a:rPr>
              <a:t>View from front entryway looking north.</a:t>
            </a:r>
            <a:endParaRPr lang="en-US" sz="1600" dirty="0">
              <a:solidFill>
                <a:schemeClr val="bg1"/>
              </a:solidFill>
              <a:latin typeface="Adobe Caslon Pro" pitchFamily="18" charset="0"/>
            </a:endParaRPr>
          </a:p>
        </p:txBody>
      </p:sp>
      <p:pic>
        <p:nvPicPr>
          <p:cNvPr id="8" name="Picture 7" descr="entry view2.jpg"/>
          <p:cNvPicPr>
            <a:picLocks noChangeAspect="1"/>
          </p:cNvPicPr>
          <p:nvPr/>
        </p:nvPicPr>
        <p:blipFill>
          <a:blip r:embed="rId4" cstate="print"/>
          <a:stretch>
            <a:fillRect/>
          </a:stretch>
        </p:blipFill>
        <p:spPr>
          <a:xfrm>
            <a:off x="914400" y="1676401"/>
            <a:ext cx="6804197" cy="464820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500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457200"/>
            <a:ext cx="7772400" cy="1470025"/>
          </a:xfrm>
        </p:spPr>
        <p:txBody>
          <a:bodyPr>
            <a:normAutofit fontScale="90000"/>
          </a:bodyPr>
          <a:lstStyle/>
          <a:p>
            <a:pPr algn="l"/>
            <a:r>
              <a:rPr lang="en-US" sz="3600" dirty="0" smtClean="0">
                <a:solidFill>
                  <a:schemeClr val="bg1"/>
                </a:solidFill>
                <a:latin typeface="Adobe Caslon Pro" pitchFamily="18" charset="0"/>
              </a:rPr>
              <a:t>Interior renderings of a typical </a:t>
            </a:r>
            <a:r>
              <a:rPr lang="en-US" sz="3600" dirty="0">
                <a:solidFill>
                  <a:schemeClr val="bg1"/>
                </a:solidFill>
                <a:latin typeface="Adobe Caslon Pro" pitchFamily="18" charset="0"/>
              </a:rPr>
              <a:t>5</a:t>
            </a:r>
            <a:r>
              <a:rPr lang="en-US" sz="3600" dirty="0" smtClean="0">
                <a:solidFill>
                  <a:schemeClr val="bg1"/>
                </a:solidFill>
                <a:latin typeface="Adobe Caslon Pro" pitchFamily="18" charset="0"/>
              </a:rPr>
              <a:t> person unit: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848600" y="5943600"/>
            <a:ext cx="825104" cy="738552"/>
          </a:xfrm>
          <a:prstGeom prst="rect">
            <a:avLst/>
          </a:prstGeom>
        </p:spPr>
      </p:pic>
      <p:sp>
        <p:nvSpPr>
          <p:cNvPr id="7" name="TextBox 6"/>
          <p:cNvSpPr txBox="1"/>
          <p:nvPr/>
        </p:nvSpPr>
        <p:spPr>
          <a:xfrm>
            <a:off x="762000" y="1295400"/>
            <a:ext cx="3792192" cy="338554"/>
          </a:xfrm>
          <a:prstGeom prst="rect">
            <a:avLst/>
          </a:prstGeom>
          <a:noFill/>
        </p:spPr>
        <p:txBody>
          <a:bodyPr wrap="none" rtlCol="0">
            <a:spAutoFit/>
          </a:bodyPr>
          <a:lstStyle/>
          <a:p>
            <a:r>
              <a:rPr lang="en-US" sz="1600" dirty="0" smtClean="0">
                <a:solidFill>
                  <a:schemeClr val="bg1"/>
                </a:solidFill>
                <a:latin typeface="Adobe Caslon Pro" pitchFamily="18" charset="0"/>
              </a:rPr>
              <a:t>View from stairway landing looking south.</a:t>
            </a:r>
            <a:endParaRPr lang="en-US" sz="1600" dirty="0">
              <a:solidFill>
                <a:schemeClr val="bg1"/>
              </a:solidFill>
              <a:latin typeface="Adobe Caslon Pro" pitchFamily="18" charset="0"/>
            </a:endParaRPr>
          </a:p>
        </p:txBody>
      </p:sp>
      <p:pic>
        <p:nvPicPr>
          <p:cNvPr id="9" name="Picture 8" descr="stairs1.jpg"/>
          <p:cNvPicPr>
            <a:picLocks noChangeAspect="1"/>
          </p:cNvPicPr>
          <p:nvPr/>
        </p:nvPicPr>
        <p:blipFill>
          <a:blip r:embed="rId4" cstate="print"/>
          <a:stretch>
            <a:fillRect/>
          </a:stretch>
        </p:blipFill>
        <p:spPr>
          <a:xfrm>
            <a:off x="914400" y="1752600"/>
            <a:ext cx="6858000" cy="457200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5000">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457200"/>
            <a:ext cx="7772400" cy="1470025"/>
          </a:xfrm>
        </p:spPr>
        <p:txBody>
          <a:bodyPr>
            <a:normAutofit fontScale="90000"/>
          </a:bodyPr>
          <a:lstStyle/>
          <a:p>
            <a:pPr algn="l"/>
            <a:r>
              <a:rPr lang="en-US" sz="3600" dirty="0" smtClean="0">
                <a:solidFill>
                  <a:schemeClr val="bg1"/>
                </a:solidFill>
                <a:latin typeface="Adobe Caslon Pro" pitchFamily="18" charset="0"/>
              </a:rPr>
              <a:t>Interior renderings of a typical </a:t>
            </a:r>
            <a:r>
              <a:rPr lang="en-US" sz="3600" dirty="0">
                <a:solidFill>
                  <a:schemeClr val="bg1"/>
                </a:solidFill>
                <a:latin typeface="Adobe Caslon Pro" pitchFamily="18" charset="0"/>
              </a:rPr>
              <a:t>5</a:t>
            </a:r>
            <a:r>
              <a:rPr lang="en-US" sz="3600" dirty="0" smtClean="0">
                <a:solidFill>
                  <a:schemeClr val="bg1"/>
                </a:solidFill>
                <a:latin typeface="Adobe Caslon Pro" pitchFamily="18" charset="0"/>
              </a:rPr>
              <a:t> person unit: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848600" y="5943600"/>
            <a:ext cx="825104" cy="738552"/>
          </a:xfrm>
          <a:prstGeom prst="rect">
            <a:avLst/>
          </a:prstGeom>
        </p:spPr>
      </p:pic>
      <p:sp>
        <p:nvSpPr>
          <p:cNvPr id="7" name="TextBox 6"/>
          <p:cNvSpPr txBox="1"/>
          <p:nvPr/>
        </p:nvSpPr>
        <p:spPr>
          <a:xfrm>
            <a:off x="762000" y="1295400"/>
            <a:ext cx="4431341" cy="338554"/>
          </a:xfrm>
          <a:prstGeom prst="rect">
            <a:avLst/>
          </a:prstGeom>
          <a:noFill/>
        </p:spPr>
        <p:txBody>
          <a:bodyPr wrap="none" rtlCol="0">
            <a:spAutoFit/>
          </a:bodyPr>
          <a:lstStyle/>
          <a:p>
            <a:r>
              <a:rPr lang="en-US" sz="1600" dirty="0" smtClean="0">
                <a:solidFill>
                  <a:schemeClr val="bg1"/>
                </a:solidFill>
                <a:latin typeface="Adobe Caslon Pro" pitchFamily="18" charset="0"/>
              </a:rPr>
              <a:t>View looking south at the kitchen and dining room</a:t>
            </a:r>
            <a:endParaRPr lang="en-US" sz="1600" dirty="0">
              <a:solidFill>
                <a:schemeClr val="bg1"/>
              </a:solidFill>
              <a:latin typeface="Adobe Caslon Pro" pitchFamily="18" charset="0"/>
            </a:endParaRPr>
          </a:p>
        </p:txBody>
      </p:sp>
      <p:pic>
        <p:nvPicPr>
          <p:cNvPr id="8" name="Picture 7" descr="kitchen.jpg"/>
          <p:cNvPicPr>
            <a:picLocks noChangeAspect="1"/>
          </p:cNvPicPr>
          <p:nvPr/>
        </p:nvPicPr>
        <p:blipFill>
          <a:blip r:embed="rId4" cstate="print"/>
          <a:stretch>
            <a:fillRect/>
          </a:stretch>
        </p:blipFill>
        <p:spPr>
          <a:xfrm>
            <a:off x="914400" y="1676400"/>
            <a:ext cx="6858000" cy="487680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500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457200"/>
            <a:ext cx="7772400" cy="1470025"/>
          </a:xfrm>
        </p:spPr>
        <p:txBody>
          <a:bodyPr>
            <a:normAutofit fontScale="90000"/>
          </a:bodyPr>
          <a:lstStyle/>
          <a:p>
            <a:pPr algn="l"/>
            <a:r>
              <a:rPr lang="en-US" sz="3600" dirty="0" smtClean="0">
                <a:solidFill>
                  <a:schemeClr val="bg1"/>
                </a:solidFill>
                <a:latin typeface="Adobe Caslon Pro" pitchFamily="18" charset="0"/>
              </a:rPr>
              <a:t>Interior renderings of a typical </a:t>
            </a:r>
            <a:r>
              <a:rPr lang="en-US" sz="3600" dirty="0">
                <a:solidFill>
                  <a:schemeClr val="bg1"/>
                </a:solidFill>
                <a:latin typeface="Adobe Caslon Pro" pitchFamily="18" charset="0"/>
              </a:rPr>
              <a:t>5</a:t>
            </a:r>
            <a:r>
              <a:rPr lang="en-US" sz="3600" dirty="0" smtClean="0">
                <a:solidFill>
                  <a:schemeClr val="bg1"/>
                </a:solidFill>
                <a:latin typeface="Adobe Caslon Pro" pitchFamily="18" charset="0"/>
              </a:rPr>
              <a:t> person unit: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848600" y="5943600"/>
            <a:ext cx="825104" cy="738552"/>
          </a:xfrm>
          <a:prstGeom prst="rect">
            <a:avLst/>
          </a:prstGeom>
        </p:spPr>
      </p:pic>
      <p:sp>
        <p:nvSpPr>
          <p:cNvPr id="7" name="TextBox 6"/>
          <p:cNvSpPr txBox="1"/>
          <p:nvPr/>
        </p:nvSpPr>
        <p:spPr>
          <a:xfrm>
            <a:off x="762000" y="1295400"/>
            <a:ext cx="7340023" cy="338554"/>
          </a:xfrm>
          <a:prstGeom prst="rect">
            <a:avLst/>
          </a:prstGeom>
          <a:noFill/>
        </p:spPr>
        <p:txBody>
          <a:bodyPr wrap="none" rtlCol="0">
            <a:spAutoFit/>
          </a:bodyPr>
          <a:lstStyle/>
          <a:p>
            <a:r>
              <a:rPr lang="en-US" sz="1600" dirty="0" smtClean="0">
                <a:solidFill>
                  <a:schemeClr val="bg1"/>
                </a:solidFill>
                <a:latin typeface="Adobe Caslon Pro" pitchFamily="18" charset="0"/>
              </a:rPr>
              <a:t>View  from family room looking northwest at open staircase and second floor corridor.</a:t>
            </a:r>
            <a:endParaRPr lang="en-US" sz="1600" dirty="0">
              <a:solidFill>
                <a:schemeClr val="bg1"/>
              </a:solidFill>
              <a:latin typeface="Adobe Caslon Pro" pitchFamily="18" charset="0"/>
            </a:endParaRPr>
          </a:p>
        </p:txBody>
      </p:sp>
      <p:pic>
        <p:nvPicPr>
          <p:cNvPr id="9" name="Picture 8" descr="living room 4.jpg"/>
          <p:cNvPicPr>
            <a:picLocks noChangeAspect="1"/>
          </p:cNvPicPr>
          <p:nvPr/>
        </p:nvPicPr>
        <p:blipFill>
          <a:blip r:embed="rId4" cstate="print"/>
          <a:stretch>
            <a:fillRect/>
          </a:stretch>
        </p:blipFill>
        <p:spPr>
          <a:xfrm>
            <a:off x="914401" y="1747520"/>
            <a:ext cx="6858000" cy="475488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600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457200"/>
            <a:ext cx="7772400" cy="1470025"/>
          </a:xfrm>
        </p:spPr>
        <p:txBody>
          <a:bodyPr>
            <a:normAutofit fontScale="90000"/>
          </a:bodyPr>
          <a:lstStyle/>
          <a:p>
            <a:pPr algn="l"/>
            <a:r>
              <a:rPr lang="en-US" sz="3600" dirty="0" smtClean="0">
                <a:solidFill>
                  <a:schemeClr val="bg1"/>
                </a:solidFill>
                <a:latin typeface="Adobe Caslon Pro" pitchFamily="18" charset="0"/>
              </a:rPr>
              <a:t>Interior renderings of a typical </a:t>
            </a:r>
            <a:r>
              <a:rPr lang="en-US" sz="3600" dirty="0">
                <a:solidFill>
                  <a:schemeClr val="bg1"/>
                </a:solidFill>
                <a:latin typeface="Adobe Caslon Pro" pitchFamily="18" charset="0"/>
              </a:rPr>
              <a:t>5</a:t>
            </a:r>
            <a:r>
              <a:rPr lang="en-US" sz="3600" dirty="0" smtClean="0">
                <a:solidFill>
                  <a:schemeClr val="bg1"/>
                </a:solidFill>
                <a:latin typeface="Adobe Caslon Pro" pitchFamily="18" charset="0"/>
              </a:rPr>
              <a:t> person unit: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pic>
        <p:nvPicPr>
          <p:cNvPr id="11" name="Picture 10" descr="northarrow.png"/>
          <p:cNvPicPr>
            <a:picLocks noChangeAspect="1"/>
          </p:cNvPicPr>
          <p:nvPr/>
        </p:nvPicPr>
        <p:blipFill>
          <a:blip r:embed="rId3" cstate="print"/>
          <a:stretch>
            <a:fillRect/>
          </a:stretch>
        </p:blipFill>
        <p:spPr>
          <a:xfrm>
            <a:off x="7848600" y="5943600"/>
            <a:ext cx="825104" cy="738552"/>
          </a:xfrm>
          <a:prstGeom prst="rect">
            <a:avLst/>
          </a:prstGeom>
        </p:spPr>
      </p:pic>
      <p:sp>
        <p:nvSpPr>
          <p:cNvPr id="7" name="TextBox 6"/>
          <p:cNvSpPr txBox="1"/>
          <p:nvPr/>
        </p:nvSpPr>
        <p:spPr>
          <a:xfrm>
            <a:off x="762000" y="1295400"/>
            <a:ext cx="5109669" cy="338554"/>
          </a:xfrm>
          <a:prstGeom prst="rect">
            <a:avLst/>
          </a:prstGeom>
          <a:noFill/>
        </p:spPr>
        <p:txBody>
          <a:bodyPr wrap="none" rtlCol="0">
            <a:spAutoFit/>
          </a:bodyPr>
          <a:lstStyle/>
          <a:p>
            <a:r>
              <a:rPr lang="en-US" sz="1600" dirty="0" smtClean="0">
                <a:solidFill>
                  <a:schemeClr val="bg1"/>
                </a:solidFill>
                <a:latin typeface="Adobe Caslon Pro" pitchFamily="18" charset="0"/>
              </a:rPr>
              <a:t>View  from second floor corridor looking over family room.</a:t>
            </a:r>
            <a:endParaRPr lang="en-US" sz="1600" dirty="0">
              <a:solidFill>
                <a:schemeClr val="bg1"/>
              </a:solidFill>
              <a:latin typeface="Adobe Caslon Pro" pitchFamily="18" charset="0"/>
            </a:endParaRPr>
          </a:p>
        </p:txBody>
      </p:sp>
      <p:pic>
        <p:nvPicPr>
          <p:cNvPr id="8" name="Picture 7" descr="above family room11.jpg"/>
          <p:cNvPicPr>
            <a:picLocks noChangeAspect="1"/>
          </p:cNvPicPr>
          <p:nvPr/>
        </p:nvPicPr>
        <p:blipFill>
          <a:blip r:embed="rId4" cstate="print"/>
          <a:stretch>
            <a:fillRect/>
          </a:stretch>
        </p:blipFill>
        <p:spPr>
          <a:xfrm>
            <a:off x="914400" y="1752600"/>
            <a:ext cx="6858000" cy="4783239"/>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advClick="0" advTm="500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fontScale="90000"/>
          </a:bodyPr>
          <a:lstStyle/>
          <a:p>
            <a:pPr algn="l"/>
            <a:r>
              <a:rPr lang="en-US" sz="4000" dirty="0" smtClean="0">
                <a:solidFill>
                  <a:schemeClr val="bg1"/>
                </a:solidFill>
                <a:latin typeface="Adobe Caslon Pro" pitchFamily="18" charset="0"/>
              </a:rPr>
              <a:t>General site information and analysis: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981200"/>
            <a:ext cx="2895600" cy="3962400"/>
          </a:xfrm>
        </p:spPr>
        <p:txBody>
          <a:bodyPr>
            <a:normAutofit/>
          </a:bodyPr>
          <a:lstStyle/>
          <a:p>
            <a:pPr algn="l"/>
            <a:r>
              <a:rPr lang="en-US" sz="2400" dirty="0" smtClean="0">
                <a:solidFill>
                  <a:schemeClr val="bg1"/>
                </a:solidFill>
                <a:latin typeface="Adobe Caslon Pro" pitchFamily="18" charset="0"/>
              </a:rPr>
              <a:t>Location:</a:t>
            </a:r>
          </a:p>
          <a:p>
            <a:pPr algn="l"/>
            <a:r>
              <a:rPr lang="en-US" sz="1800" dirty="0" smtClean="0">
                <a:solidFill>
                  <a:schemeClr val="bg1"/>
                </a:solidFill>
                <a:latin typeface="Adobe Caslon Pro" pitchFamily="18" charset="0"/>
              </a:rPr>
              <a:t>Southeast corner of Minnesota</a:t>
            </a:r>
          </a:p>
          <a:p>
            <a:pPr algn="l"/>
            <a:endParaRPr lang="en-US" sz="1800" dirty="0">
              <a:solidFill>
                <a:schemeClr val="bg1"/>
              </a:solidFill>
              <a:latin typeface="Adobe Caslon Pro" pitchFamily="18" charset="0"/>
            </a:endParaRPr>
          </a:p>
          <a:p>
            <a:pPr algn="l"/>
            <a:r>
              <a:rPr lang="en-US" sz="2400" dirty="0" smtClean="0">
                <a:solidFill>
                  <a:schemeClr val="bg1"/>
                </a:solidFill>
                <a:latin typeface="Adobe Caslon Pro" pitchFamily="18" charset="0"/>
              </a:rPr>
              <a:t>City:</a:t>
            </a:r>
          </a:p>
          <a:p>
            <a:pPr algn="l"/>
            <a:r>
              <a:rPr lang="en-US" sz="1800" dirty="0" smtClean="0">
                <a:solidFill>
                  <a:schemeClr val="bg1"/>
                </a:solidFill>
                <a:latin typeface="Adobe Caslon Pro" pitchFamily="18" charset="0"/>
              </a:rPr>
              <a:t>Winona,  MN</a:t>
            </a: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7" name="Picture 6" descr="site.jpg"/>
          <p:cNvPicPr>
            <a:picLocks noChangeAspect="1"/>
          </p:cNvPicPr>
          <p:nvPr/>
        </p:nvPicPr>
        <p:blipFill>
          <a:blip r:embed="rId3" cstate="print"/>
          <a:stretch>
            <a:fillRect/>
          </a:stretch>
        </p:blipFill>
        <p:spPr>
          <a:xfrm>
            <a:off x="3048000" y="2057400"/>
            <a:ext cx="5181600" cy="310896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descr="northarrow.png"/>
          <p:cNvPicPr>
            <a:picLocks noChangeAspect="1"/>
          </p:cNvPicPr>
          <p:nvPr/>
        </p:nvPicPr>
        <p:blipFill>
          <a:blip r:embed="rId4" cstate="print"/>
          <a:stretch>
            <a:fillRect/>
          </a:stretch>
        </p:blipFill>
        <p:spPr>
          <a:xfrm>
            <a:off x="7543800" y="5943600"/>
            <a:ext cx="825104" cy="738552"/>
          </a:xfrm>
          <a:prstGeom prst="rect">
            <a:avLst/>
          </a:prstGeom>
        </p:spPr>
      </p:pic>
    </p:spTree>
  </p:cSld>
  <p:clrMapOvr>
    <a:masterClrMapping/>
  </p:clrMapOvr>
  <p:transition spd="slow" advClick="0" advTm="5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fontScale="90000"/>
          </a:bodyPr>
          <a:lstStyle/>
          <a:p>
            <a:pPr algn="l"/>
            <a:r>
              <a:rPr lang="en-US" sz="4000" dirty="0" smtClean="0">
                <a:solidFill>
                  <a:schemeClr val="bg1"/>
                </a:solidFill>
                <a:latin typeface="Adobe Caslon Pro" pitchFamily="18" charset="0"/>
              </a:rPr>
              <a:t>General site information and analysis: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5638800" y="1371600"/>
            <a:ext cx="2895600" cy="3962400"/>
          </a:xfrm>
        </p:spPr>
        <p:txBody>
          <a:bodyPr>
            <a:normAutofit/>
          </a:bodyPr>
          <a:lstStyle/>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pic>
        <p:nvPicPr>
          <p:cNvPr id="6" name="Picture 5" descr="DSC01536.JPG"/>
          <p:cNvPicPr>
            <a:picLocks noChangeAspect="1"/>
          </p:cNvPicPr>
          <p:nvPr/>
        </p:nvPicPr>
        <p:blipFill>
          <a:blip r:embed="rId4" cstate="print"/>
          <a:stretch>
            <a:fillRect/>
          </a:stretch>
        </p:blipFill>
        <p:spPr>
          <a:xfrm>
            <a:off x="914400" y="1676400"/>
            <a:ext cx="3581400" cy="268605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descr="DSC01583.JPG"/>
          <p:cNvPicPr>
            <a:picLocks noChangeAspect="1"/>
          </p:cNvPicPr>
          <p:nvPr/>
        </p:nvPicPr>
        <p:blipFill>
          <a:blip r:embed="rId5" cstate="print"/>
          <a:stretch>
            <a:fillRect/>
          </a:stretch>
        </p:blipFill>
        <p:spPr>
          <a:xfrm>
            <a:off x="4724400" y="3028950"/>
            <a:ext cx="3784598" cy="2838448"/>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914400" y="4572000"/>
            <a:ext cx="1725409" cy="369332"/>
          </a:xfrm>
          <a:prstGeom prst="rect">
            <a:avLst/>
          </a:prstGeom>
          <a:noFill/>
        </p:spPr>
        <p:txBody>
          <a:bodyPr wrap="none" rtlCol="0">
            <a:spAutoFit/>
          </a:bodyPr>
          <a:lstStyle/>
          <a:p>
            <a:r>
              <a:rPr lang="en-US" dirty="0" smtClean="0">
                <a:solidFill>
                  <a:schemeClr val="bg1"/>
                </a:solidFill>
                <a:latin typeface="Adobe Caslon Pro" pitchFamily="18" charset="0"/>
              </a:rPr>
              <a:t>Slope  30%-40%</a:t>
            </a:r>
            <a:endParaRPr lang="en-US" dirty="0">
              <a:solidFill>
                <a:schemeClr val="bg1"/>
              </a:solidFill>
              <a:latin typeface="Adobe Caslon Pro" pitchFamily="18" charset="0"/>
            </a:endParaRPr>
          </a:p>
        </p:txBody>
      </p:sp>
    </p:spTree>
  </p:cSld>
  <p:clrMapOvr>
    <a:masterClrMapping/>
  </p:clrMapOvr>
  <p:transition spd="slow" advClick="0" advTm="5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fontScale="90000"/>
          </a:bodyPr>
          <a:lstStyle/>
          <a:p>
            <a:pPr algn="l"/>
            <a:r>
              <a:rPr lang="en-US" sz="4000" dirty="0" smtClean="0">
                <a:solidFill>
                  <a:schemeClr val="bg1"/>
                </a:solidFill>
                <a:latin typeface="Adobe Caslon Pro" pitchFamily="18" charset="0"/>
              </a:rPr>
              <a:t>General site information and analysis: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828800"/>
            <a:ext cx="1981200" cy="4648200"/>
          </a:xfrm>
        </p:spPr>
        <p:txBody>
          <a:bodyPr>
            <a:normAutofit fontScale="85000" lnSpcReduction="20000"/>
          </a:bodyPr>
          <a:lstStyle/>
          <a:p>
            <a:pPr algn="l"/>
            <a:r>
              <a:rPr lang="en-US" sz="2100" dirty="0" smtClean="0">
                <a:solidFill>
                  <a:schemeClr val="bg1"/>
                </a:solidFill>
                <a:latin typeface="Adobe Caslon Pro" pitchFamily="18" charset="0"/>
              </a:rPr>
              <a:t>Due to extreme site slope an alternative mode of transportation is necessary to get to and from the proposed housing units. </a:t>
            </a:r>
          </a:p>
          <a:p>
            <a:pPr algn="l"/>
            <a:endParaRPr lang="en-US" sz="2100" dirty="0" smtClean="0">
              <a:solidFill>
                <a:schemeClr val="bg1"/>
              </a:solidFill>
              <a:latin typeface="Adobe Caslon Pro" pitchFamily="18" charset="0"/>
            </a:endParaRPr>
          </a:p>
          <a:p>
            <a:pPr algn="l"/>
            <a:r>
              <a:rPr lang="en-US" sz="2100" dirty="0" smtClean="0">
                <a:solidFill>
                  <a:schemeClr val="bg1"/>
                </a:solidFill>
                <a:latin typeface="Adobe Caslon Pro" pitchFamily="18" charset="0"/>
              </a:rPr>
              <a:t>An inclined elevator system will be employed and shown in later slides. </a:t>
            </a:r>
          </a:p>
          <a:p>
            <a:pPr algn="l"/>
            <a:endParaRPr lang="en-US" sz="1800" dirty="0" smtClean="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pic>
        <p:nvPicPr>
          <p:cNvPr id="6" name="Picture 5" descr="DSC01377.JPG"/>
          <p:cNvPicPr>
            <a:picLocks noChangeAspect="1"/>
          </p:cNvPicPr>
          <p:nvPr/>
        </p:nvPicPr>
        <p:blipFill>
          <a:blip r:embed="rId4" cstate="print"/>
          <a:stretch>
            <a:fillRect/>
          </a:stretch>
        </p:blipFill>
        <p:spPr>
          <a:xfrm>
            <a:off x="2971800" y="1828800"/>
            <a:ext cx="5334002" cy="400050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TextBox 6"/>
          <p:cNvSpPr txBox="1"/>
          <p:nvPr/>
        </p:nvSpPr>
        <p:spPr>
          <a:xfrm>
            <a:off x="2895600" y="5943600"/>
            <a:ext cx="2133600" cy="369332"/>
          </a:xfrm>
          <a:prstGeom prst="rect">
            <a:avLst/>
          </a:prstGeom>
          <a:noFill/>
        </p:spPr>
        <p:txBody>
          <a:bodyPr wrap="square" rtlCol="0">
            <a:spAutoFit/>
          </a:bodyPr>
          <a:lstStyle/>
          <a:p>
            <a:r>
              <a:rPr lang="en-US" dirty="0" smtClean="0">
                <a:solidFill>
                  <a:schemeClr val="bg1"/>
                </a:solidFill>
                <a:latin typeface="Adobe Caslon Pro" pitchFamily="18" charset="0"/>
              </a:rPr>
              <a:t>Slope 45%-50%</a:t>
            </a:r>
            <a:endParaRPr lang="en-US" dirty="0">
              <a:solidFill>
                <a:schemeClr val="bg1"/>
              </a:solidFill>
              <a:latin typeface="Adobe Caslon Pro" pitchFamily="18" charset="0"/>
            </a:endParaRPr>
          </a:p>
        </p:txBody>
      </p:sp>
    </p:spTree>
  </p:cSld>
  <p:clrMapOvr>
    <a:masterClrMapping/>
  </p:clrMapOvr>
  <p:transition spd="slow" advTm="8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fontScale="90000"/>
          </a:bodyPr>
          <a:lstStyle/>
          <a:p>
            <a:pPr algn="l"/>
            <a:r>
              <a:rPr lang="en-US" sz="4000" dirty="0" smtClean="0">
                <a:solidFill>
                  <a:schemeClr val="bg1"/>
                </a:solidFill>
                <a:latin typeface="Adobe Caslon Pro" pitchFamily="18" charset="0"/>
              </a:rPr>
              <a:t>General site information and analysis: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6781800" y="1981200"/>
            <a:ext cx="1295400" cy="4419600"/>
          </a:xfrm>
        </p:spPr>
        <p:txBody>
          <a:bodyPr>
            <a:normAutofit/>
          </a:bodyPr>
          <a:lstStyle/>
          <a:p>
            <a:pPr algn="l"/>
            <a:endParaRPr lang="en-US" sz="1800" dirty="0" smtClean="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sp>
        <p:nvSpPr>
          <p:cNvPr id="6" name="Rectangle 5"/>
          <p:cNvSpPr/>
          <p:nvPr/>
        </p:nvSpPr>
        <p:spPr>
          <a:xfrm>
            <a:off x="6477000" y="2362200"/>
            <a:ext cx="1905000" cy="3293209"/>
          </a:xfrm>
          <a:prstGeom prst="rect">
            <a:avLst/>
          </a:prstGeom>
        </p:spPr>
        <p:txBody>
          <a:bodyPr wrap="square">
            <a:spAutoFit/>
          </a:bodyPr>
          <a:lstStyle/>
          <a:p>
            <a:pPr>
              <a:buNone/>
            </a:pPr>
            <a:r>
              <a:rPr lang="en-US" sz="1600" dirty="0" smtClean="0">
                <a:solidFill>
                  <a:schemeClr val="bg1"/>
                </a:solidFill>
                <a:latin typeface="Adobe Caslon Pro" pitchFamily="18" charset="0"/>
              </a:rPr>
              <a:t>A closer, more accurate representation of the site topography. Each contour is equal to 2’-0” of elevation gain.</a:t>
            </a:r>
          </a:p>
          <a:p>
            <a:pPr>
              <a:buNone/>
            </a:pPr>
            <a:endParaRPr lang="en-US" sz="1600" dirty="0">
              <a:solidFill>
                <a:schemeClr val="bg1"/>
              </a:solidFill>
              <a:latin typeface="Adobe Caslon Pro" pitchFamily="18" charset="0"/>
            </a:endParaRPr>
          </a:p>
          <a:p>
            <a:pPr>
              <a:buNone/>
            </a:pPr>
            <a:r>
              <a:rPr lang="en-US" sz="1600" dirty="0" smtClean="0">
                <a:solidFill>
                  <a:schemeClr val="bg1"/>
                </a:solidFill>
                <a:latin typeface="Adobe Caslon Pro" pitchFamily="18" charset="0"/>
              </a:rPr>
              <a:t>The red dot represents where a preliminary rendering of the site is taken from.</a:t>
            </a:r>
            <a:endParaRPr lang="en-US" sz="1600" dirty="0">
              <a:solidFill>
                <a:schemeClr val="bg1"/>
              </a:solidFill>
              <a:latin typeface="Adobe Caslon Pro" pitchFamily="18" charset="0"/>
            </a:endParaRPr>
          </a:p>
        </p:txBody>
      </p:sp>
      <p:pic>
        <p:nvPicPr>
          <p:cNvPr id="10" name="Picture 9" descr="site close.jpg"/>
          <p:cNvPicPr>
            <a:picLocks noChangeAspect="1"/>
          </p:cNvPicPr>
          <p:nvPr/>
        </p:nvPicPr>
        <p:blipFill>
          <a:blip r:embed="rId4" cstate="print"/>
          <a:stretch>
            <a:fillRect/>
          </a:stretch>
        </p:blipFill>
        <p:spPr>
          <a:xfrm>
            <a:off x="914400" y="2438400"/>
            <a:ext cx="5486400" cy="3462430"/>
          </a:xfrm>
          <a:prstGeom prst="rect">
            <a:avLst/>
          </a:prstGeom>
        </p:spPr>
      </p:pic>
    </p:spTree>
  </p:cSld>
  <p:clrMapOvr>
    <a:masterClrMapping/>
  </p:clrMapOvr>
  <p:transition spd="slow" advClick="0" advTm="8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fontScale="90000"/>
          </a:bodyPr>
          <a:lstStyle/>
          <a:p>
            <a:pPr algn="l"/>
            <a:r>
              <a:rPr lang="en-US" sz="4000" dirty="0" smtClean="0">
                <a:solidFill>
                  <a:schemeClr val="bg1"/>
                </a:solidFill>
                <a:latin typeface="Adobe Caslon Pro" pitchFamily="18" charset="0"/>
              </a:rPr>
              <a:t>General site information and analysis: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6781800" y="1981200"/>
            <a:ext cx="1295400" cy="4419600"/>
          </a:xfrm>
        </p:spPr>
        <p:txBody>
          <a:bodyPr>
            <a:normAutofit/>
          </a:bodyPr>
          <a:lstStyle/>
          <a:p>
            <a:pPr algn="l"/>
            <a:endParaRPr lang="en-US" sz="1800" dirty="0" smtClean="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pic>
        <p:nvPicPr>
          <p:cNvPr id="9" name="Picture 8" descr="large site.bmp"/>
          <p:cNvPicPr>
            <a:picLocks noChangeAspect="1"/>
          </p:cNvPicPr>
          <p:nvPr/>
        </p:nvPicPr>
        <p:blipFill>
          <a:blip r:embed="rId4" cstate="print"/>
          <a:stretch>
            <a:fillRect/>
          </a:stretch>
        </p:blipFill>
        <p:spPr>
          <a:xfrm>
            <a:off x="914400" y="1905000"/>
            <a:ext cx="7078134" cy="3981450"/>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advClick="0" advTm="500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fontScale="90000"/>
          </a:bodyPr>
          <a:lstStyle/>
          <a:p>
            <a:pPr algn="l"/>
            <a:r>
              <a:rPr lang="en-US" sz="4000" dirty="0" smtClean="0">
                <a:solidFill>
                  <a:schemeClr val="bg1"/>
                </a:solidFill>
                <a:latin typeface="Adobe Caslon Pro" pitchFamily="18" charset="0"/>
              </a:rPr>
              <a:t>General site information and analysis: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981200"/>
            <a:ext cx="7162800" cy="4419600"/>
          </a:xfrm>
        </p:spPr>
        <p:txBody>
          <a:bodyPr>
            <a:normAutofit fontScale="92500" lnSpcReduction="10000"/>
          </a:bodyPr>
          <a:lstStyle/>
          <a:p>
            <a:pPr algn="l"/>
            <a:r>
              <a:rPr lang="en-US" sz="2600" dirty="0" smtClean="0">
                <a:solidFill>
                  <a:schemeClr val="bg1"/>
                </a:solidFill>
                <a:latin typeface="Adobe Caslon Pro" pitchFamily="18" charset="0"/>
              </a:rPr>
              <a:t>Site Choice Rational: </a:t>
            </a:r>
          </a:p>
          <a:p>
            <a:pPr algn="l"/>
            <a:r>
              <a:rPr lang="en-US" sz="1900" dirty="0" smtClean="0">
                <a:solidFill>
                  <a:schemeClr val="bg1"/>
                </a:solidFill>
                <a:latin typeface="Adobe Caslon Pro" pitchFamily="18" charset="0"/>
              </a:rPr>
              <a:t>Geographically Winona’s vast seasonal extremes provide a challenging climate in which to design sustainably.</a:t>
            </a:r>
          </a:p>
          <a:p>
            <a:pPr algn="l"/>
            <a:endParaRPr lang="en-US" sz="1800" dirty="0">
              <a:solidFill>
                <a:schemeClr val="bg1"/>
              </a:solidFill>
              <a:latin typeface="Adobe Caslon Pro" pitchFamily="18" charset="0"/>
            </a:endParaRPr>
          </a:p>
          <a:p>
            <a:pPr algn="l"/>
            <a:r>
              <a:rPr lang="en-US" sz="1900" dirty="0" smtClean="0">
                <a:solidFill>
                  <a:schemeClr val="bg1"/>
                </a:solidFill>
                <a:latin typeface="Adobe Caslon Pro" pitchFamily="18" charset="0"/>
              </a:rPr>
              <a:t>South facing bluffs were chosen to allow for maximum solar gain.</a:t>
            </a:r>
          </a:p>
          <a:p>
            <a:pPr algn="l"/>
            <a:endParaRPr lang="en-US" sz="1900" dirty="0">
              <a:solidFill>
                <a:schemeClr val="bg1"/>
              </a:solidFill>
              <a:latin typeface="Adobe Caslon Pro" pitchFamily="18" charset="0"/>
            </a:endParaRPr>
          </a:p>
          <a:p>
            <a:pPr algn="l"/>
            <a:r>
              <a:rPr lang="en-US" sz="1900" dirty="0" smtClean="0">
                <a:solidFill>
                  <a:schemeClr val="bg1"/>
                </a:solidFill>
                <a:latin typeface="Adobe Caslon Pro" pitchFamily="18" charset="0"/>
              </a:rPr>
              <a:t>An inclined landscape was chosen to harbor natural protection from the elements for the homes to the north. </a:t>
            </a:r>
          </a:p>
          <a:p>
            <a:pPr algn="l"/>
            <a:endParaRPr lang="en-US" sz="1900" dirty="0">
              <a:solidFill>
                <a:schemeClr val="bg1"/>
              </a:solidFill>
              <a:latin typeface="Adobe Caslon Pro" pitchFamily="18" charset="0"/>
            </a:endParaRPr>
          </a:p>
          <a:p>
            <a:pPr algn="l"/>
            <a:r>
              <a:rPr lang="en-US" sz="1900" dirty="0" smtClean="0">
                <a:solidFill>
                  <a:schemeClr val="bg1"/>
                </a:solidFill>
                <a:latin typeface="Adobe Caslon Pro" pitchFamily="18" charset="0"/>
              </a:rPr>
              <a:t>The large amounts of existing deciduous trees on site will provide for further protection from the wind and summer sun.</a:t>
            </a:r>
          </a:p>
          <a:p>
            <a:pPr algn="l"/>
            <a:endParaRPr lang="en-US" sz="1800" dirty="0" smtClean="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spTree>
  </p:cSld>
  <p:clrMapOvr>
    <a:masterClrMapping/>
  </p:clrMapOvr>
  <p:transition spd="slow" advClick="0" advTm="10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lack site.jp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p:nvPr>
        </p:nvSpPr>
        <p:spPr>
          <a:xfrm>
            <a:off x="762000" y="685800"/>
            <a:ext cx="7772400" cy="1470025"/>
          </a:xfrm>
        </p:spPr>
        <p:txBody>
          <a:bodyPr>
            <a:normAutofit/>
          </a:bodyPr>
          <a:lstStyle/>
          <a:p>
            <a:pPr algn="l"/>
            <a:r>
              <a:rPr lang="en-US" sz="4000" dirty="0" smtClean="0">
                <a:solidFill>
                  <a:schemeClr val="bg1"/>
                </a:solidFill>
                <a:latin typeface="Adobe Caslon Pro" pitchFamily="18" charset="0"/>
              </a:rPr>
              <a:t>Site grading and development: </a:t>
            </a:r>
            <a:r>
              <a:rPr lang="en-US" dirty="0" smtClean="0">
                <a:solidFill>
                  <a:schemeClr val="bg1"/>
                </a:solidFill>
                <a:latin typeface="Arno Pro SmText" pitchFamily="18" charset="0"/>
              </a:rPr>
              <a:t/>
            </a:r>
            <a:br>
              <a:rPr lang="en-US" dirty="0" smtClean="0">
                <a:solidFill>
                  <a:schemeClr val="bg1"/>
                </a:solidFill>
                <a:latin typeface="Arno Pro SmText" pitchFamily="18" charset="0"/>
              </a:rPr>
            </a:br>
            <a:endParaRPr lang="en-US" sz="2700" dirty="0">
              <a:solidFill>
                <a:schemeClr val="bg1"/>
              </a:solidFill>
              <a:latin typeface="Adobe Caslon Pro" pitchFamily="18" charset="0"/>
            </a:endParaRPr>
          </a:p>
        </p:txBody>
      </p:sp>
      <p:sp>
        <p:nvSpPr>
          <p:cNvPr id="3" name="Subtitle 2"/>
          <p:cNvSpPr>
            <a:spLocks noGrp="1"/>
          </p:cNvSpPr>
          <p:nvPr>
            <p:ph type="subTitle" idx="1"/>
          </p:nvPr>
        </p:nvSpPr>
        <p:spPr>
          <a:xfrm>
            <a:off x="914400" y="1981200"/>
            <a:ext cx="7162800" cy="4419600"/>
          </a:xfrm>
        </p:spPr>
        <p:txBody>
          <a:bodyPr>
            <a:normAutofit/>
          </a:bodyPr>
          <a:lstStyle/>
          <a:p>
            <a:pPr algn="l"/>
            <a:r>
              <a:rPr lang="en-US" sz="2600" dirty="0" smtClean="0">
                <a:solidFill>
                  <a:schemeClr val="bg1"/>
                </a:solidFill>
                <a:latin typeface="Adobe Caslon Pro" pitchFamily="18" charset="0"/>
              </a:rPr>
              <a:t>Building footprint placement:</a:t>
            </a:r>
          </a:p>
          <a:p>
            <a:pPr algn="l"/>
            <a:endParaRPr lang="en-US" sz="1800" dirty="0" smtClean="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endParaRPr lang="en-US" sz="1800" dirty="0">
              <a:solidFill>
                <a:schemeClr val="bg1"/>
              </a:solidFill>
              <a:latin typeface="Adobe Caslon Pro" pitchFamily="18" charset="0"/>
            </a:endParaRPr>
          </a:p>
          <a:p>
            <a:pPr algn="l"/>
            <a:r>
              <a:rPr lang="en-US" sz="1800" dirty="0" smtClean="0">
                <a:solidFill>
                  <a:schemeClr val="bg1"/>
                </a:solidFill>
                <a:latin typeface="Adobe Caslon Pro" pitchFamily="18" charset="0"/>
              </a:rPr>
              <a:t>	</a:t>
            </a:r>
          </a:p>
        </p:txBody>
      </p:sp>
      <p:pic>
        <p:nvPicPr>
          <p:cNvPr id="8" name="Picture 7" descr="northarrow.png"/>
          <p:cNvPicPr>
            <a:picLocks noChangeAspect="1"/>
          </p:cNvPicPr>
          <p:nvPr/>
        </p:nvPicPr>
        <p:blipFill>
          <a:blip r:embed="rId3" cstate="print"/>
          <a:stretch>
            <a:fillRect/>
          </a:stretch>
        </p:blipFill>
        <p:spPr>
          <a:xfrm>
            <a:off x="7543800" y="5943600"/>
            <a:ext cx="825104" cy="738552"/>
          </a:xfrm>
          <a:prstGeom prst="rect">
            <a:avLst/>
          </a:prstGeom>
        </p:spPr>
      </p:pic>
      <p:pic>
        <p:nvPicPr>
          <p:cNvPr id="7" name="Picture 6" descr="site in progress1.png"/>
          <p:cNvPicPr>
            <a:picLocks noChangeAspect="1"/>
          </p:cNvPicPr>
          <p:nvPr/>
        </p:nvPicPr>
        <p:blipFill>
          <a:blip r:embed="rId4" cstate="print"/>
          <a:stretch>
            <a:fillRect/>
          </a:stretch>
        </p:blipFill>
        <p:spPr>
          <a:xfrm>
            <a:off x="1371600" y="2438400"/>
            <a:ext cx="6512535" cy="3733419"/>
          </a:xfrm>
          <a:prstGeom prst="rect">
            <a:avLst/>
          </a:prstGeom>
        </p:spPr>
      </p:pic>
    </p:spTree>
  </p:cSld>
  <p:clrMapOvr>
    <a:masterClrMapping/>
  </p:clrMapOvr>
  <p:transition spd="slow" advClick="0" advTm="5000">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643</Words>
  <Application>Microsoft Office PowerPoint</Application>
  <PresentationFormat>On-screen Show (4:3)</PresentationFormat>
  <Paragraphs>123</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A Sustainable Living Solution For Southern Minnesota</vt:lpstr>
      <vt:lpstr>Project Typology:  Single family townhome development.  (20 homes  in total)</vt:lpstr>
      <vt:lpstr>General site information and analysis:  </vt:lpstr>
      <vt:lpstr>General site information and analysis:  </vt:lpstr>
      <vt:lpstr>General site information and analysis:  </vt:lpstr>
      <vt:lpstr>General site information and analysis:  </vt:lpstr>
      <vt:lpstr>General site information and analysis:  </vt:lpstr>
      <vt:lpstr>General site information and analysis:  </vt:lpstr>
      <vt:lpstr>Site grading and development:  </vt:lpstr>
      <vt:lpstr>Site grading and development:  </vt:lpstr>
      <vt:lpstr>Site grading and development:  </vt:lpstr>
      <vt:lpstr>Site grading and development:  </vt:lpstr>
      <vt:lpstr>Unit sun studies:  </vt:lpstr>
      <vt:lpstr>Unit sun studies:  </vt:lpstr>
      <vt:lpstr>Unit sun studies:  </vt:lpstr>
      <vt:lpstr>Unit sun studies:  </vt:lpstr>
      <vt:lpstr>Sustainable features, structural, and detail development:  </vt:lpstr>
      <vt:lpstr>Sustainable features, structural, and detail development:  </vt:lpstr>
      <vt:lpstr>Sustainable features, structural, and detail development:  </vt:lpstr>
      <vt:lpstr>Sustainable features, structural, and detail development:  </vt:lpstr>
      <vt:lpstr>Interior renderings of a typical 5 person unit:  </vt:lpstr>
      <vt:lpstr>Interior renderings of a typical 5 person unit:  </vt:lpstr>
      <vt:lpstr>Interior renderings of a typical 5 person unit:  </vt:lpstr>
      <vt:lpstr>Interior renderings of a typical 5 person unit:  </vt:lpstr>
      <vt:lpstr>Interior renderings of a typical 5 person unit:  </vt:lpstr>
      <vt:lpstr>Interior renderings of a typical 5 person unit:  </vt:lpstr>
    </vt:vector>
  </TitlesOfParts>
  <Company>North Dakota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Sustainable Living Solution For Southern Minnesota</dc:title>
  <dc:creator>LA student</dc:creator>
  <cp:lastModifiedBy>LA student</cp:lastModifiedBy>
  <cp:revision>20</cp:revision>
  <dcterms:created xsi:type="dcterms:W3CDTF">2010-04-26T03:01:09Z</dcterms:created>
  <dcterms:modified xsi:type="dcterms:W3CDTF">2010-04-26T19:01:57Z</dcterms:modified>
</cp:coreProperties>
</file>