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5143500" type="screen16x9"/>
  <p:notesSz cx="6858000" cy="9144000"/>
  <p:embeddedFontLst>
    <p:embeddedFont>
      <p:font typeface="Montserrat" panose="020B0604020202020204" charset="0"/>
      <p:regular r:id="rId35"/>
      <p:bold r:id="rId36"/>
      <p:italic r:id="rId37"/>
      <p:boldItalic r:id="rId38"/>
    </p:embeddedFont>
    <p:embeddedFont>
      <p:font typeface="Roboto" panose="020B0604020202020204" charset="0"/>
      <p:regular r:id="rId39"/>
      <p:bold r:id="rId40"/>
      <p:italic r:id="rId41"/>
      <p:bold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2699" autoAdjust="0"/>
  </p:normalViewPr>
  <p:slideViewPr>
    <p:cSldViewPr snapToGrid="0">
      <p:cViewPr varScale="1">
        <p:scale>
          <a:sx n="77" d="100"/>
          <a:sy n="77" d="100"/>
        </p:scale>
        <p:origin x="1622"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4.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752349d6be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752349d6be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r>
              <a:rPr lang="en-US" sz="1100" b="0" i="0" u="none" strike="noStrike" cap="none" dirty="0">
                <a:solidFill>
                  <a:srgbClr val="000000"/>
                </a:solidFill>
                <a:effectLst/>
                <a:latin typeface="Arial"/>
                <a:ea typeface="Arial"/>
                <a:cs typeface="Arial"/>
                <a:sym typeface="Arial"/>
              </a:rPr>
              <a:t>If we examine modern America, it was built upon the back of outsiders, with many of today's citizens being descendants of immigrants. Many were considered outsiders in their own countries and they came to  chase the American dream and seek acceptance. </a:t>
            </a:r>
            <a:endParaRPr lang="en-US" b="0" dirty="0">
              <a:effectLst/>
            </a:endParaRPr>
          </a:p>
          <a:p>
            <a:pPr rtl="0"/>
            <a:r>
              <a:rPr lang="en-US" sz="1100" b="0" i="0" u="none" strike="noStrike" cap="none" dirty="0">
                <a:solidFill>
                  <a:srgbClr val="000000"/>
                </a:solidFill>
                <a:effectLst/>
                <a:latin typeface="Arial"/>
                <a:ea typeface="Arial"/>
                <a:cs typeface="Arial"/>
                <a:sym typeface="Arial"/>
              </a:rPr>
              <a:t>But, while searching for community they would often create exclusive groups and look down on all others outside of it, creating an environment for others exactly like the one they themselves were trying to escape. </a:t>
            </a:r>
            <a:endParaRPr lang="en-US" b="0" dirty="0">
              <a:effectLst/>
            </a:endParaRPr>
          </a:p>
          <a:p>
            <a:pPr rtl="0"/>
            <a:r>
              <a:rPr lang="en-US" sz="1100" b="0" i="0" u="none" strike="noStrike" cap="none" dirty="0">
                <a:solidFill>
                  <a:srgbClr val="000000"/>
                </a:solidFill>
                <a:effectLst/>
                <a:latin typeface="Arial"/>
                <a:ea typeface="Arial"/>
                <a:cs typeface="Arial"/>
                <a:sym typeface="Arial"/>
              </a:rPr>
              <a:t>The newcomers were looked on with fear, as unknown aliens bringing different traditions that conflicted so heavily with what was previously thought of as American society. Viewed as rivals willing to work for a fraction of the cost of their neighbors in aim of grasping a bit of the American dream. </a:t>
            </a:r>
            <a:endParaRPr lang="en-US" b="0" dirty="0">
              <a:effectLst/>
            </a:endParaRPr>
          </a:p>
          <a:p>
            <a:pPr rtl="0"/>
            <a:r>
              <a:rPr lang="en-US" sz="1100" b="0" i="0" u="none" strike="noStrike" cap="none" dirty="0">
                <a:solidFill>
                  <a:srgbClr val="000000"/>
                </a:solidFill>
                <a:effectLst/>
                <a:latin typeface="Arial"/>
                <a:ea typeface="Arial"/>
                <a:cs typeface="Arial"/>
                <a:sym typeface="Arial"/>
              </a:rPr>
              <a:t>This mentality led many Americans to discriminate against the new immigrants and cast out the outsiders from their communities, isolating them in the hope that doing so would cause them to disappear. A theoretical wall was built between the two, them and us.</a:t>
            </a:r>
            <a:br>
              <a:rPr lang="en-US" dirty="0"/>
            </a:b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74d07f08cf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74d07f08cf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r>
              <a:rPr lang="en-US" sz="1100" b="0" i="0" u="none" strike="noStrike" cap="none" dirty="0">
                <a:solidFill>
                  <a:srgbClr val="000000"/>
                </a:solidFill>
                <a:effectLst/>
                <a:latin typeface="Arial"/>
                <a:ea typeface="Arial"/>
                <a:cs typeface="Arial"/>
                <a:sym typeface="Arial"/>
              </a:rPr>
              <a:t>This is very apparent on the island of Hawaii, in the city of Keaau. </a:t>
            </a:r>
            <a:endParaRPr lang="en-US" b="0" dirty="0">
              <a:effectLst/>
            </a:endParaRPr>
          </a:p>
          <a:p>
            <a:pPr rtl="0"/>
            <a:r>
              <a:rPr lang="en-US" sz="1100" b="0" i="0" u="none" strike="noStrike" cap="none" dirty="0">
                <a:solidFill>
                  <a:srgbClr val="000000"/>
                </a:solidFill>
                <a:effectLst/>
                <a:latin typeface="Arial"/>
                <a:ea typeface="Arial"/>
                <a:cs typeface="Arial"/>
                <a:sym typeface="Arial"/>
              </a:rPr>
              <a:t>Due to its fertile land and its proximity to the Export harbor in Hilo Hawaii, an LA based entrepreneur ceased the opportunity to start a sugar cane plantation and factory. His goal was aiding in the industrial colonization of Hawaii and becoming the largest producer of American made sugar. </a:t>
            </a:r>
            <a:endParaRPr lang="en-US" b="0" dirty="0">
              <a:effectLst/>
            </a:endParaRPr>
          </a:p>
          <a:p>
            <a:pPr rtl="0"/>
            <a:r>
              <a:rPr lang="en-US" sz="1100" b="0" i="0" u="none" strike="noStrike" cap="none" dirty="0">
                <a:solidFill>
                  <a:srgbClr val="000000"/>
                </a:solidFill>
                <a:effectLst/>
                <a:latin typeface="Arial"/>
                <a:ea typeface="Arial"/>
                <a:cs typeface="Arial"/>
                <a:sym typeface="Arial"/>
              </a:rPr>
              <a:t>During the infancy of Hawaii’s industrial economy, many places of employment hired masses of people from poor countries with promises of a fair wage, a work visa, and benefits like free medical attention, recreational facilities, and  “modern housing communities”.</a:t>
            </a:r>
            <a:br>
              <a:rPr lang="en-US" dirty="0"/>
            </a:b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752349d6be_0_1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752349d6be_0_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r>
              <a:rPr lang="en-US" sz="1100" b="0" i="0" u="none" strike="noStrike" cap="none" dirty="0">
                <a:solidFill>
                  <a:srgbClr val="000000"/>
                </a:solidFill>
                <a:effectLst/>
                <a:latin typeface="Arial"/>
                <a:ea typeface="Arial"/>
                <a:cs typeface="Arial"/>
                <a:sym typeface="Arial"/>
              </a:rPr>
              <a:t>These incentives drove over 4,000 Asian immigrants to </a:t>
            </a:r>
            <a:r>
              <a:rPr lang="en-US" sz="1100" b="0" i="0" u="none" strike="noStrike" cap="none" dirty="0" err="1">
                <a:solidFill>
                  <a:srgbClr val="000000"/>
                </a:solidFill>
                <a:effectLst/>
                <a:latin typeface="Arial"/>
                <a:ea typeface="Arial"/>
                <a:cs typeface="Arial"/>
                <a:sym typeface="Arial"/>
              </a:rPr>
              <a:t>Ola’a</a:t>
            </a:r>
            <a:r>
              <a:rPr lang="en-US" sz="1100" b="0" i="0" u="none" strike="noStrike" cap="none" dirty="0">
                <a:solidFill>
                  <a:srgbClr val="000000"/>
                </a:solidFill>
                <a:effectLst/>
                <a:latin typeface="Arial"/>
                <a:ea typeface="Arial"/>
                <a:cs typeface="Arial"/>
                <a:sym typeface="Arial"/>
              </a:rPr>
              <a:t> Sugar Co. Upon their arrival they were assigned to one of nine camps, which were organized by nationality,  and to a house that would be their new place of residence. </a:t>
            </a:r>
            <a:endParaRPr lang="en-US" b="0" dirty="0">
              <a:effectLst/>
            </a:endParaRPr>
          </a:p>
          <a:p>
            <a:pPr rtl="0"/>
            <a:r>
              <a:rPr lang="en-US" sz="1100" b="0" i="0" u="none" strike="noStrike" cap="none" dirty="0">
                <a:solidFill>
                  <a:srgbClr val="000000"/>
                </a:solidFill>
                <a:effectLst/>
                <a:latin typeface="Arial"/>
                <a:ea typeface="Arial"/>
                <a:cs typeface="Arial"/>
                <a:sym typeface="Arial"/>
              </a:rPr>
              <a:t>In so doing , the separation helped to make the transition to their new lives easier and more familiar. </a:t>
            </a:r>
            <a:endParaRPr lang="en-US" b="0" dirty="0">
              <a:effectLst/>
            </a:endParaRPr>
          </a:p>
          <a:p>
            <a:pPr rtl="0"/>
            <a:r>
              <a:rPr lang="en-US" sz="1100" b="0" i="0" u="none" strike="noStrike" cap="none" dirty="0">
                <a:solidFill>
                  <a:srgbClr val="000000"/>
                </a:solidFill>
                <a:effectLst/>
                <a:latin typeface="Arial"/>
                <a:ea typeface="Arial"/>
                <a:cs typeface="Arial"/>
                <a:sym typeface="Arial"/>
              </a:rPr>
              <a:t>However, this also unintentionally caused these communities to close themselves off to others and self isolate, causing stereotyping of these communities from those on the outside.</a:t>
            </a:r>
            <a:br>
              <a:rPr lang="en-US" dirty="0"/>
            </a:br>
            <a:r>
              <a:rPr lang="en-US" sz="1100" b="0" i="0" u="none" strike="noStrike" cap="none" dirty="0">
                <a:solidFill>
                  <a:srgbClr val="000000"/>
                </a:solidFill>
                <a:effectLst/>
                <a:latin typeface="Arial"/>
                <a:ea typeface="Arial"/>
                <a:cs typeface="Arial"/>
                <a:sym typeface="Arial"/>
              </a:rPr>
              <a:t>The factory owners viewed the immigrant workers as cheap labor and according to The “Ecological Study of the Community of </a:t>
            </a:r>
            <a:r>
              <a:rPr lang="en-US" sz="1100" b="0" i="0" u="none" strike="noStrike" cap="none" dirty="0" err="1">
                <a:solidFill>
                  <a:srgbClr val="000000"/>
                </a:solidFill>
                <a:effectLst/>
                <a:latin typeface="Arial"/>
                <a:ea typeface="Arial"/>
                <a:cs typeface="Arial"/>
                <a:sym typeface="Arial"/>
              </a:rPr>
              <a:t>ola’a</a:t>
            </a:r>
            <a:r>
              <a:rPr lang="en-US" sz="1100" b="0" i="0" u="none" strike="noStrike" cap="none" dirty="0">
                <a:solidFill>
                  <a:srgbClr val="000000"/>
                </a:solidFill>
                <a:effectLst/>
                <a:latin typeface="Arial"/>
                <a:ea typeface="Arial"/>
                <a:cs typeface="Arial"/>
                <a:sym typeface="Arial"/>
              </a:rPr>
              <a:t>,  the author describes the different ethnic groups of plantation and village by their socioeconomic status and demographics he stated:</a:t>
            </a:r>
            <a:endParaRPr lang="en-US" b="0" dirty="0">
              <a:effectLst/>
            </a:endParaRPr>
          </a:p>
          <a:p>
            <a:pPr marL="158750" indent="0">
              <a:buNone/>
            </a:pPr>
            <a:br>
              <a:rPr lang="en-US" dirty="0"/>
            </a:b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842892e7e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842892e7e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r>
              <a:rPr lang="en-US" sz="1100" b="0" i="0" u="none" strike="noStrike" cap="none" dirty="0">
                <a:solidFill>
                  <a:srgbClr val="000000"/>
                </a:solidFill>
                <a:effectLst/>
                <a:latin typeface="Arial"/>
                <a:ea typeface="Arial"/>
                <a:cs typeface="Arial"/>
                <a:sym typeface="Arial"/>
              </a:rPr>
              <a:t>-The </a:t>
            </a:r>
            <a:r>
              <a:rPr lang="en-US" sz="1100" b="0" i="0" u="none" strike="noStrike" cap="none" dirty="0" err="1">
                <a:solidFill>
                  <a:srgbClr val="000000"/>
                </a:solidFill>
                <a:effectLst/>
                <a:latin typeface="Arial"/>
                <a:ea typeface="Arial"/>
                <a:cs typeface="Arial"/>
                <a:sym typeface="Arial"/>
              </a:rPr>
              <a:t>Haole</a:t>
            </a:r>
            <a:r>
              <a:rPr lang="en-US" sz="1100" b="0" i="0" u="none" strike="noStrike" cap="none" dirty="0">
                <a:solidFill>
                  <a:srgbClr val="000000"/>
                </a:solidFill>
                <a:effectLst/>
                <a:latin typeface="Arial"/>
                <a:ea typeface="Arial"/>
                <a:cs typeface="Arial"/>
                <a:sym typeface="Arial"/>
              </a:rPr>
              <a:t> or whites represent the “upper crust” of the plantation community, holding the best jobs, and living apart from everyone else. Initiating the economic growth in the area, they are the reason for the success of Keaau.</a:t>
            </a:r>
          </a:p>
          <a:p>
            <a:pPr rtl="0"/>
            <a:r>
              <a:rPr lang="en-US" sz="1100" b="0" i="0" u="none" strike="noStrike" cap="none" dirty="0">
                <a:solidFill>
                  <a:srgbClr val="000000"/>
                </a:solidFill>
                <a:effectLst/>
                <a:latin typeface="Arial"/>
                <a:ea typeface="Arial"/>
                <a:cs typeface="Arial"/>
                <a:sym typeface="Arial"/>
              </a:rPr>
              <a:t>The Japanese work in the fields, in stores, and in the mill, with the second-generation Japanese seen to pursue “good jobs.” In the village, the Japanese had the largest families, but having five children per family could comprise the play groups and bring in gangs.</a:t>
            </a:r>
            <a:endParaRPr lang="en-US" b="0" dirty="0">
              <a:effectLst/>
            </a:endParaRPr>
          </a:p>
          <a:p>
            <a:pPr rtl="0"/>
            <a:r>
              <a:rPr lang="en-US" sz="1100" b="0" i="0" u="none" strike="noStrike" cap="none" dirty="0">
                <a:solidFill>
                  <a:srgbClr val="000000"/>
                </a:solidFill>
                <a:effectLst/>
                <a:latin typeface="Arial"/>
                <a:ea typeface="Arial"/>
                <a:cs typeface="Arial"/>
                <a:sym typeface="Arial"/>
              </a:rPr>
              <a:t>The Portuguese are “conservative” and the “least mobile” because many have not left the plantation since they immigrated, but they continue to expand into different and higher positions within the workplace of the plantation. </a:t>
            </a:r>
            <a:endParaRPr lang="en-US" b="0" dirty="0">
              <a:effectLst/>
            </a:endParaRPr>
          </a:p>
          <a:p>
            <a:pPr rtl="0"/>
            <a:r>
              <a:rPr lang="en-US" sz="1100" b="0" i="0" u="none" strike="noStrike" cap="none" dirty="0">
                <a:solidFill>
                  <a:srgbClr val="000000"/>
                </a:solidFill>
                <a:effectLst/>
                <a:latin typeface="Arial"/>
                <a:ea typeface="Arial"/>
                <a:cs typeface="Arial"/>
                <a:sym typeface="Arial"/>
              </a:rPr>
              <a:t>The Filipinos work in the field and their socioeconomic status is “low”. bringing “vice, juvenile delinquency, and crime”, they will most likely never change their ways.</a:t>
            </a:r>
            <a:endParaRPr lang="en-US" b="0" dirty="0">
              <a:effectLst/>
            </a:endParaRPr>
          </a:p>
          <a:p>
            <a:pPr rtl="0"/>
            <a:r>
              <a:rPr lang="en-US" sz="1100" b="0" i="0" u="none" strike="noStrike" cap="none" dirty="0">
                <a:solidFill>
                  <a:srgbClr val="000000"/>
                </a:solidFill>
                <a:effectLst/>
                <a:latin typeface="Arial"/>
                <a:ea typeface="Arial"/>
                <a:cs typeface="Arial"/>
                <a:sym typeface="Arial"/>
              </a:rPr>
              <a:t>The Chinese and Hawaiians are small or “insignificant” in number. There are three Chinese families who live in the village and operate stores. The “only important Hawaiian” is the village sheriff. There are few who are significant who add to the city. </a:t>
            </a:r>
            <a:endParaRPr lang="en-US" b="0" dirty="0">
              <a:effectLst/>
            </a:endParaRPr>
          </a:p>
          <a:p>
            <a:pPr marL="158750" indent="0">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752349d6be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752349d6be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r>
              <a:rPr lang="en-US" sz="1100" b="0" i="0" u="none" strike="noStrike" cap="none" dirty="0">
                <a:solidFill>
                  <a:srgbClr val="000000"/>
                </a:solidFill>
                <a:effectLst/>
                <a:latin typeface="Arial"/>
                <a:ea typeface="Arial"/>
                <a:cs typeface="Arial"/>
                <a:sym typeface="Arial"/>
              </a:rPr>
              <a:t>As time progressed, the demand for sugar from Hawaii went down, the plantation and factory closed, and many of the descendants of the original workers moved out of the immigrant camps. </a:t>
            </a:r>
            <a:endParaRPr lang="en-US" b="0" dirty="0">
              <a:effectLst/>
            </a:endParaRPr>
          </a:p>
          <a:p>
            <a:pPr rtl="0"/>
            <a:r>
              <a:rPr lang="en-US" sz="1100" b="0" i="0" u="none" strike="noStrike" cap="none" dirty="0">
                <a:solidFill>
                  <a:srgbClr val="000000"/>
                </a:solidFill>
                <a:effectLst/>
                <a:latin typeface="Arial"/>
                <a:ea typeface="Arial"/>
                <a:cs typeface="Arial"/>
                <a:sym typeface="Arial"/>
              </a:rPr>
              <a:t>The land began reclaiming what once was hers, and eventually the few people who still resided in the original camps were evicted and the structures were destroyed. That is all except for the Filipino camp, 9 ½ mile camp. </a:t>
            </a:r>
            <a:endParaRPr lang="en-US" b="0" dirty="0">
              <a:effectLst/>
            </a:endParaRPr>
          </a:p>
          <a:p>
            <a:pPr rtl="0"/>
            <a:r>
              <a:rPr lang="en-US" sz="1100" b="0" i="0" u="none" strike="noStrike" cap="none" dirty="0">
                <a:solidFill>
                  <a:srgbClr val="000000"/>
                </a:solidFill>
                <a:effectLst/>
                <a:latin typeface="Arial"/>
                <a:ea typeface="Arial"/>
                <a:cs typeface="Arial"/>
                <a:sym typeface="Arial"/>
              </a:rPr>
              <a:t>The camp was lost both physically and socially. Overgrowth buried the camp while nearby Keaau grew into a thriving city. While the city grew, their outside neighbor camp fell into obscurity, but it never lost its reputation of being filled with the low and insignificant. It is viewed by Filipino descendants as a glaring example of the negative cultural stigma that was placed upon them.</a:t>
            </a:r>
            <a:br>
              <a:rPr lang="en-US" dirty="0"/>
            </a:b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752349d6be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752349d6be_0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r>
              <a:rPr lang="en-US" sz="1100" b="0" i="0" u="none" strike="noStrike" cap="none" dirty="0">
                <a:solidFill>
                  <a:srgbClr val="000000"/>
                </a:solidFill>
                <a:effectLst/>
                <a:latin typeface="Arial"/>
                <a:ea typeface="Arial"/>
                <a:cs typeface="Arial"/>
                <a:sym typeface="Arial"/>
              </a:rPr>
              <a:t>Hawaiian culture has also changed and evolved. Today Hawaii is a melting pot of culture, with  prominent influences being Polynesian, Eastern Asian, and Western, with the culture being a mix of tradition and modernism. </a:t>
            </a:r>
            <a:endParaRPr lang="en-US" b="0" dirty="0">
              <a:effectLst/>
            </a:endParaRPr>
          </a:p>
          <a:p>
            <a:pPr rtl="0"/>
            <a:r>
              <a:rPr lang="en-US" sz="1100" b="0" i="0" u="none" strike="noStrike" cap="none" dirty="0">
                <a:solidFill>
                  <a:srgbClr val="000000"/>
                </a:solidFill>
                <a:effectLst/>
                <a:latin typeface="Arial"/>
                <a:ea typeface="Arial"/>
                <a:cs typeface="Arial"/>
                <a:sym typeface="Arial"/>
              </a:rPr>
              <a:t>Prosperity, family, and health are the core beliefs which are emphasized through their cultural action. The intention of their thoughts and actions  are for the benefit of others, which is apparent in their emphasis on sustainability and family, all community members are treated like family and all elders are treated with deep respect. The people of Hawaii have created a culture that is its own.</a:t>
            </a:r>
            <a:br>
              <a:rPr lang="en-US" dirty="0"/>
            </a:b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842892e7e9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842892e7e9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r>
              <a:rPr lang="en-US" sz="1100" b="0" i="0" u="none" strike="noStrike" cap="none" dirty="0">
                <a:solidFill>
                  <a:srgbClr val="000000"/>
                </a:solidFill>
                <a:effectLst/>
                <a:latin typeface="Arial"/>
                <a:ea typeface="Arial"/>
                <a:cs typeface="Arial"/>
                <a:sym typeface="Arial"/>
              </a:rPr>
              <a:t>How do we as designers change the language and perception of insiders and outsiders?</a:t>
            </a:r>
            <a:endParaRPr lang="en-US" b="0" dirty="0">
              <a:effectLst/>
            </a:endParaRPr>
          </a:p>
          <a:p>
            <a:pPr rtl="0"/>
            <a:r>
              <a:rPr lang="en-US" sz="1100" b="0" i="0" u="none" strike="noStrike" cap="none" dirty="0">
                <a:solidFill>
                  <a:srgbClr val="000000"/>
                </a:solidFill>
                <a:effectLst/>
                <a:latin typeface="Arial"/>
                <a:ea typeface="Arial"/>
                <a:cs typeface="Arial"/>
                <a:sym typeface="Arial"/>
              </a:rPr>
              <a:t>Our design language needs to be centered around creating a sustainable space for the present and future community. </a:t>
            </a:r>
            <a:endParaRPr lang="en-US" b="0" dirty="0">
              <a:effectLst/>
            </a:endParaRPr>
          </a:p>
          <a:p>
            <a:pPr marL="158750" indent="0">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752349d6be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752349d6be_0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Sustainability should be more than just green design, the design should be tailored to the goals and culture of the community, resonating with its people, ensuring that the residents, both present and future, view the long-lasting addition as a form of growth and a part of themselves.</a:t>
            </a:r>
          </a:p>
          <a:p>
            <a:pPr marL="0" lvl="0" indent="0" algn="l" rtl="0">
              <a:spcBef>
                <a:spcPts val="0"/>
              </a:spcBef>
              <a:spcAft>
                <a:spcPts val="0"/>
              </a:spcAft>
              <a:buNone/>
            </a:pPr>
            <a:endParaRPr lang="en-US" sz="1100" b="0" i="0" u="none" strike="noStrike" cap="none" dirty="0">
              <a:solidFill>
                <a:srgbClr val="000000"/>
              </a:solidFill>
              <a:effectLst/>
              <a:latin typeface="Arial"/>
              <a:cs typeface="Arial"/>
              <a:sym typeface="Arial"/>
            </a:endParaRPr>
          </a:p>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For the city of Keaau I believe that giving the citizens a sense of community through neutral spaces speaks to everyone. Providing them with both public and private spaces that foster natural interactions. These spaces should center around the melting pot of identities that make up the complex culture of Hawaii</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84bd90944c_1_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84bd90944c_1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Focusing on the essence of </a:t>
            </a:r>
            <a:r>
              <a:rPr lang="en-US" sz="1100" b="0" i="0" u="none" strike="noStrike" cap="none" dirty="0" err="1">
                <a:solidFill>
                  <a:srgbClr val="000000"/>
                </a:solidFill>
                <a:effectLst/>
                <a:latin typeface="Arial"/>
                <a:ea typeface="Arial"/>
                <a:cs typeface="Arial"/>
                <a:sym typeface="Arial"/>
              </a:rPr>
              <a:t>Keauu’s</a:t>
            </a:r>
            <a:r>
              <a:rPr lang="en-US" sz="1100" b="0" i="0" u="none" strike="noStrike" cap="none" dirty="0">
                <a:solidFill>
                  <a:srgbClr val="000000"/>
                </a:solidFill>
                <a:effectLst/>
                <a:latin typeface="Arial"/>
                <a:ea typeface="Arial"/>
                <a:cs typeface="Arial"/>
                <a:sym typeface="Arial"/>
              </a:rPr>
              <a:t> culture: family, </a:t>
            </a:r>
            <a:r>
              <a:rPr lang="en-US" sz="1100" b="0" i="0" u="none" strike="noStrike" cap="none" dirty="0" err="1">
                <a:solidFill>
                  <a:srgbClr val="000000"/>
                </a:solidFill>
                <a:effectLst/>
                <a:latin typeface="Arial"/>
                <a:ea typeface="Arial"/>
                <a:cs typeface="Arial"/>
                <a:sym typeface="Arial"/>
              </a:rPr>
              <a:t>teaching,learning</a:t>
            </a:r>
            <a:r>
              <a:rPr lang="en-US" sz="1100" b="0" i="0" u="none" strike="noStrike" cap="none" dirty="0">
                <a:solidFill>
                  <a:srgbClr val="000000"/>
                </a:solidFill>
                <a:effectLst/>
                <a:latin typeface="Arial"/>
                <a:ea typeface="Arial"/>
                <a:cs typeface="Arial"/>
                <a:sym typeface="Arial"/>
              </a:rPr>
              <a:t>, and their spiritual connection to nature, the creation of transcultural spaces (or neutral spaces involving, encompassing, or extending across two or more cultures) gives the city a representative, equitable, and accessible community. </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77020364ef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77020364ef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err="1">
                <a:solidFill>
                  <a:srgbClr val="000000"/>
                </a:solidFill>
                <a:effectLst/>
                <a:latin typeface="Arial"/>
                <a:ea typeface="Arial"/>
                <a:cs typeface="Arial"/>
                <a:sym typeface="Arial"/>
              </a:rPr>
              <a:t>emphasising</a:t>
            </a:r>
            <a:r>
              <a:rPr lang="en-US" sz="1100" b="0" i="0" u="none" strike="noStrike" cap="none" dirty="0">
                <a:solidFill>
                  <a:srgbClr val="000000"/>
                </a:solidFill>
                <a:effectLst/>
                <a:latin typeface="Arial"/>
                <a:ea typeface="Arial"/>
                <a:cs typeface="Arial"/>
                <a:sym typeface="Arial"/>
              </a:rPr>
              <a:t> these aspects helped facilitate the creation of complex spaces which seek to change the disconnected language and perception of others to a unified one. </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74d07f08cf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74d07f08cf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Why do we feel the need to separate ourselves from others? Why do we feel the need to differentiate between ‘us’ and ‘them’? Instinctively, our ancestors did it out of survival, when we relied on ‘our tribe’ for individual and group success. Society did it for control, as a way to establish rules and expectations for its citizens as well as establish a hierarchy within the group to prove dominance. Culture can drive us to alienate others and its study can lead us to either learn from its pitfalls, or it can validate our beliefs and reinforce our behavior.</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842892e7e9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842892e7e9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With the intent of bringing people together without any predisposition of one another, the design solution persuades the residents to view each other as equals and for who they are, breaking down physical, cultural, and socio economic barriers to merge the two communities. This will  blur the lines that separate them and create a gradient between the existing and future community of Keaau. The new city will be flexible enough for the people of today and tomorrow. </a:t>
            </a: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752349d6be_0_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752349d6be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r>
              <a:rPr lang="en-US" sz="1100" b="0" i="0" u="none" strike="noStrike" cap="none" dirty="0">
                <a:solidFill>
                  <a:srgbClr val="000000"/>
                </a:solidFill>
                <a:effectLst/>
                <a:latin typeface="Arial"/>
                <a:ea typeface="Arial"/>
                <a:cs typeface="Arial"/>
                <a:sym typeface="Arial"/>
              </a:rPr>
              <a:t>The removal of the overgrowth that has buried the camp will physically open it up to the </a:t>
            </a:r>
            <a:r>
              <a:rPr lang="en-US" sz="1100" b="0" i="0" u="none" strike="noStrike" cap="none" dirty="0" err="1">
                <a:solidFill>
                  <a:srgbClr val="000000"/>
                </a:solidFill>
                <a:effectLst/>
                <a:latin typeface="Arial"/>
                <a:ea typeface="Arial"/>
                <a:cs typeface="Arial"/>
                <a:sym typeface="Arial"/>
              </a:rPr>
              <a:t>Keauu</a:t>
            </a:r>
            <a:r>
              <a:rPr lang="en-US" sz="1100" b="0" i="0" u="none" strike="noStrike" cap="none" dirty="0">
                <a:solidFill>
                  <a:srgbClr val="000000"/>
                </a:solidFill>
                <a:effectLst/>
                <a:latin typeface="Arial"/>
                <a:ea typeface="Arial"/>
                <a:cs typeface="Arial"/>
                <a:sym typeface="Arial"/>
              </a:rPr>
              <a:t> natives, allowing them to visit their re-discovered neighbors by means of walking paths and transcultural nodes. </a:t>
            </a:r>
            <a:endParaRPr lang="en-US" b="0" dirty="0">
              <a:effectLst/>
            </a:endParaRPr>
          </a:p>
          <a:p>
            <a:pPr rtl="0"/>
            <a:r>
              <a:rPr lang="en-US" sz="1100" b="0" i="0" u="none" strike="noStrike" cap="none" dirty="0">
                <a:solidFill>
                  <a:srgbClr val="000000"/>
                </a:solidFill>
                <a:effectLst/>
                <a:latin typeface="Arial"/>
                <a:ea typeface="Arial"/>
                <a:cs typeface="Arial"/>
                <a:sym typeface="Arial"/>
              </a:rPr>
              <a:t>These nodes will act as communal hubs where all people can come to learn, share, and express ideas with one another and in so doing  form new connections and bonds. These nodes will contain community gardens, meditation gardens, and pagodas that will allow the residents to connect, celebrate and learn with one another. </a:t>
            </a:r>
            <a:endParaRPr lang="en-US" b="0" dirty="0">
              <a:effectLst/>
            </a:endParaRPr>
          </a:p>
          <a:p>
            <a:pPr rtl="0"/>
            <a:r>
              <a:rPr lang="en-US" sz="1100" b="0" i="0" u="none" strike="noStrike" cap="none" dirty="0">
                <a:solidFill>
                  <a:srgbClr val="000000"/>
                </a:solidFill>
                <a:effectLst/>
                <a:latin typeface="Arial"/>
                <a:ea typeface="Arial"/>
                <a:cs typeface="Arial"/>
                <a:sym typeface="Arial"/>
              </a:rPr>
              <a:t>Lastly, the development of the area and its transition from a small jungle to a large village will help to bridge the gap between the camp, the modern neighborhood, and the city itself. By placing the them in more familiar territory as it acquires some of the style and polish of the city, while still retaining the heart and feel of the camp.</a:t>
            </a:r>
            <a:endParaRPr lang="en-US" b="0" dirty="0">
              <a:effectLst/>
            </a:endParaRPr>
          </a:p>
          <a:p>
            <a:pPr marL="158750" indent="0">
              <a:buNone/>
            </a:pPr>
            <a:br>
              <a:rPr lang="en-US" dirty="0"/>
            </a:b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8493a790b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8493a790b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r>
              <a:rPr lang="en-US" sz="1100" b="0" i="0" u="none" strike="noStrike" cap="none" dirty="0">
                <a:solidFill>
                  <a:srgbClr val="000000"/>
                </a:solidFill>
                <a:effectLst/>
                <a:latin typeface="Arial"/>
                <a:ea typeface="Arial"/>
                <a:cs typeface="Arial"/>
                <a:sym typeface="Arial"/>
              </a:rPr>
              <a:t>The plots within 9 1/2 mile camp were designed small and tightly compacted, squeezing in as many workers into the small space without taking away any of the cane fields. This layout still exists and  forces the neighbors to interact with one another due to their proximity, but it is so densely populated it's hard to have any privacy. </a:t>
            </a:r>
            <a:endParaRPr lang="en-US" b="0" dirty="0">
              <a:effectLst/>
            </a:endParaRPr>
          </a:p>
          <a:p>
            <a:pPr rtl="0"/>
            <a:r>
              <a:rPr lang="en-US" sz="1100" b="0" i="0" u="none" strike="noStrike" cap="none" dirty="0">
                <a:solidFill>
                  <a:srgbClr val="000000"/>
                </a:solidFill>
                <a:effectLst/>
                <a:latin typeface="Arial"/>
                <a:ea typeface="Arial"/>
                <a:cs typeface="Arial"/>
                <a:sym typeface="Arial"/>
              </a:rPr>
              <a:t>Across the street the modern neighborhood is expansive giving people their own individual space, but the layout and the size of the plots emulate a sense of entitlement and exclusivity, lacking the authentic Hawaiian feel</a:t>
            </a:r>
            <a:br>
              <a:rPr lang="en-US" dirty="0"/>
            </a:b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84c2a8dfe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84c2a8dfe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Needing to bridge the divide between the small and outdated camp, the new addition contains smaller plots that will surround the old camp and gradually grow in size outwards. In doing to not overshadow the current residents and their legacy.  </a:t>
            </a: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77020364ef_0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77020364ef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The backyards of the new additions will connect to one another and center around a community node, allowing neighbors to interact in a productive neutral setting, which will cause residents to subconsciously associate the interaction with others as positive. The new plots act as a special link creating a gradient between the two instill the sense of community. </a:t>
            </a: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8493a790b7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8493a790b7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r>
              <a:rPr lang="en-US" sz="1100" b="0" i="0" u="none" strike="noStrike" cap="none" dirty="0">
                <a:solidFill>
                  <a:srgbClr val="000000"/>
                </a:solidFill>
                <a:effectLst/>
                <a:latin typeface="Arial"/>
                <a:ea typeface="Arial"/>
                <a:cs typeface="Arial"/>
                <a:sym typeface="Arial"/>
              </a:rPr>
              <a:t>The present houses of both communities do not address the local climate conditions. Due to the lack of upkeep, the houses within the camp still contain some of the original design elements that are ill fitting for the humid environment. Termite infested wood and rusting tin roofs are both a result of a failure to account for the tropical climate, while the dense compaction of the houses underutilized the islands best cooling system of cross ventilation. </a:t>
            </a:r>
            <a:endParaRPr lang="en-US" b="0" dirty="0">
              <a:effectLst/>
            </a:endParaRPr>
          </a:p>
          <a:p>
            <a:pPr rtl="0"/>
            <a:r>
              <a:rPr lang="en-US" sz="1100" b="0" i="0" u="none" strike="noStrike" cap="none" dirty="0">
                <a:solidFill>
                  <a:srgbClr val="000000"/>
                </a:solidFill>
                <a:effectLst/>
                <a:latin typeface="Arial"/>
                <a:ea typeface="Arial"/>
                <a:cs typeface="Arial"/>
                <a:sym typeface="Arial"/>
              </a:rPr>
              <a:t>On the opposite end of the design spectrum, the houses within the modern neighborhood take inspiration from extravagant western design, containing mainland building techniques and styles. The materials used result in costly upkeep and a gaudy and an ill fitting islander look,  instead of being inspired by the environment in which it resides. </a:t>
            </a:r>
            <a:endParaRPr lang="en-US" b="0" dirty="0">
              <a:effectLst/>
            </a:endParaRPr>
          </a:p>
          <a:p>
            <a:pPr marL="158750" indent="0">
              <a:buNone/>
            </a:pP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8493a790b7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8493a790b7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600"/>
              </a:spcAft>
              <a:buClr>
                <a:schemeClr val="dk1"/>
              </a:buClr>
              <a:buSzPts val="1100"/>
              <a:buFont typeface="Arial"/>
              <a:buNone/>
            </a:pPr>
            <a:r>
              <a:rPr lang="en-US" sz="1100" b="0" i="0" u="none" strike="noStrike" cap="none" dirty="0">
                <a:solidFill>
                  <a:srgbClr val="000000"/>
                </a:solidFill>
                <a:effectLst/>
                <a:latin typeface="Arial"/>
                <a:ea typeface="Arial"/>
                <a:cs typeface="Arial"/>
                <a:sym typeface="Arial"/>
              </a:rPr>
              <a:t>The new houses are driven by climate design based on the Mahoney tables to be best suited for the island environment. With a hot, humid, and wet area the design and construction of the houses are centered around providing adequate cooling and protection from the elements. </a:t>
            </a:r>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84bd90944c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 name="Google Shape;281;g84bd90944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The new houses will utilize low heat capacity materials, a reflective roof, an open floor plan, and an organized community layout for ample cross ventilation opportunities. Protection from the elements utilized concrete as the material of choice for a strong base resistant to water and insect damage along with adequate drainage systems. </a:t>
            </a:r>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752349d6be_0_1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752349d6be_0_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The houses are based on a prefabricated kit of parts allowing the owners to create modular houses while still having a sense of individuality. </a:t>
            </a:r>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7702e14ae6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7702e14ae6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The new development includes a community center that allows for 70% of the community to come together at one time and is based on the same design principles as the houses were. The center allows for an abundance of transcultural spaces that allow for a community wide, small group, and individual interest, gatherings and celebrations .</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74d07f08c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74d07f08cf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en-US" sz="1100" b="0" i="0" u="none" strike="noStrike" cap="none" dirty="0">
                <a:solidFill>
                  <a:srgbClr val="000000"/>
                </a:solidFill>
                <a:effectLst/>
                <a:latin typeface="Arial"/>
                <a:ea typeface="Arial"/>
                <a:cs typeface="Arial"/>
                <a:sym typeface="Arial"/>
              </a:rPr>
              <a:t>We as human beings want to feel safe, we want to know and trust the people who surround us and leave a legacy for our descendants. Progressing our kind by engulfing ourselves within an environment that is predictable, comfortable, and offers protection against the alien and unknown.</a:t>
            </a:r>
            <a:br>
              <a:rPr lang="en-US" dirty="0"/>
            </a:b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752349d6be_0_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752349d6be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The spaces within the center can change to fit the needs through movable walls and varying room sizes .There are rooms for eating, cooking, crafts, music, markets and dance that can all be refitted and moved when needed for the creation or expansion of activities that are important to its users.</a:t>
            </a:r>
            <a:endParaRP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752349d6be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752349d6be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r>
              <a:rPr lang="en-US" sz="1100" b="0" i="0" u="none" strike="noStrike" cap="none" dirty="0">
                <a:solidFill>
                  <a:srgbClr val="000000"/>
                </a:solidFill>
                <a:effectLst/>
                <a:latin typeface="Arial"/>
                <a:ea typeface="Arial"/>
                <a:cs typeface="Arial"/>
                <a:sym typeface="Arial"/>
              </a:rPr>
              <a:t>This allows for chance interactions that help facilitate positive relationships between different cultures, nationalities, ages, </a:t>
            </a:r>
            <a:r>
              <a:rPr lang="en-US" sz="1100" b="0" i="0" u="none" strike="noStrike" cap="none" dirty="0" err="1">
                <a:solidFill>
                  <a:srgbClr val="000000"/>
                </a:solidFill>
                <a:effectLst/>
                <a:latin typeface="Arial"/>
                <a:ea typeface="Arial"/>
                <a:cs typeface="Arial"/>
                <a:sym typeface="Arial"/>
              </a:rPr>
              <a:t>etc</a:t>
            </a:r>
            <a:r>
              <a:rPr lang="en-US" sz="1100" b="0" i="0" u="none" strike="noStrike" cap="none" dirty="0">
                <a:solidFill>
                  <a:srgbClr val="000000"/>
                </a:solidFill>
                <a:effectLst/>
                <a:latin typeface="Arial"/>
                <a:ea typeface="Arial"/>
                <a:cs typeface="Arial"/>
                <a:sym typeface="Arial"/>
              </a:rPr>
              <a:t> and allow residents to view and interact with one another without any predispositions, building a sustainable future together. The concept of insiders and outsiders have dissolved and the community is able to progress as a single unit.</a:t>
            </a:r>
            <a:endParaRPr lang="en-US" b="0" dirty="0">
              <a:effectLst/>
            </a:endParaRPr>
          </a:p>
          <a:p>
            <a:pPr marL="158750" indent="0">
              <a:buNone/>
            </a:pPr>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752349d6be_0_1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752349d6be_0_1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By bridging the community of </a:t>
            </a:r>
            <a:r>
              <a:rPr lang="en-US" sz="1100" b="0" i="0" u="none" strike="noStrike" cap="none" dirty="0" err="1">
                <a:solidFill>
                  <a:srgbClr val="000000"/>
                </a:solidFill>
                <a:effectLst/>
                <a:latin typeface="Arial"/>
                <a:ea typeface="Arial"/>
                <a:cs typeface="Arial"/>
                <a:sym typeface="Arial"/>
              </a:rPr>
              <a:t>Keauu</a:t>
            </a:r>
            <a:r>
              <a:rPr lang="en-US" sz="1100" b="0" i="0" u="none" strike="noStrike" cap="none" dirty="0">
                <a:solidFill>
                  <a:srgbClr val="000000"/>
                </a:solidFill>
                <a:effectLst/>
                <a:latin typeface="Arial"/>
                <a:ea typeface="Arial"/>
                <a:cs typeface="Arial"/>
                <a:sym typeface="Arial"/>
              </a:rPr>
              <a:t> and 9 ½ mile camp I hope to break down the cultural barrier between the two and create a larger sense of community among the local Hawaiian’s. Through the construction of shared spaces, and a reshaping of a shared landscape I seek to remove the negative social stigma attached to the camp by the surrounding community and instead replace it with a joint sense of destiny and pride. In time, it is my goal that the success of the camp and its merging with the city will act as a shining example of the need for better acceptance and a re-evaluation of personal and social biases. so that this community might once again look around and find please and salvation with one another. </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74d07f08cf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74d07f08c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a:buNone/>
            </a:pPr>
            <a:r>
              <a:rPr lang="en-US" sz="1100" b="0" i="0" u="none" strike="noStrike" cap="none" dirty="0">
                <a:solidFill>
                  <a:srgbClr val="000000"/>
                </a:solidFill>
                <a:effectLst/>
                <a:latin typeface="Arial"/>
                <a:ea typeface="Arial"/>
                <a:cs typeface="Arial"/>
                <a:sym typeface="Arial"/>
              </a:rPr>
              <a:t>An insider can be defined as:</a:t>
            </a:r>
            <a:endParaRPr lang="en-US" b="0" dirty="0">
              <a:effectLst/>
            </a:endParaRPr>
          </a:p>
          <a:p>
            <a:pPr rtl="0" fontAlgn="base"/>
            <a:r>
              <a:rPr lang="en-US" sz="1100" b="0" i="0" u="none" strike="noStrike" cap="none" dirty="0">
                <a:solidFill>
                  <a:srgbClr val="000000"/>
                </a:solidFill>
                <a:effectLst/>
                <a:latin typeface="Arial"/>
                <a:ea typeface="Arial"/>
                <a:cs typeface="Arial"/>
                <a:sym typeface="Arial"/>
              </a:rPr>
              <a:t>A person who is a member of a group, organization, society, etc.</a:t>
            </a:r>
          </a:p>
          <a:p>
            <a:pPr rtl="0" fontAlgn="base"/>
            <a:r>
              <a:rPr lang="en-US" sz="1100" b="0" i="0" u="none" strike="noStrike" cap="none" dirty="0">
                <a:solidFill>
                  <a:srgbClr val="000000"/>
                </a:solidFill>
                <a:effectLst/>
                <a:latin typeface="Arial"/>
                <a:ea typeface="Arial"/>
                <a:cs typeface="Arial"/>
                <a:sym typeface="Arial"/>
              </a:rPr>
              <a:t>A person who is accepted and wanted within a group.</a:t>
            </a:r>
          </a:p>
          <a:p>
            <a:pPr rtl="0" fontAlgn="base"/>
            <a:r>
              <a:rPr lang="en-US" sz="1100" b="0" i="0" u="none" strike="noStrike" cap="none" dirty="0">
                <a:solidFill>
                  <a:srgbClr val="000000"/>
                </a:solidFill>
                <a:effectLst/>
                <a:latin typeface="Arial"/>
                <a:ea typeface="Arial"/>
                <a:cs typeface="Arial"/>
                <a:sym typeface="Arial"/>
              </a:rPr>
              <a:t>A person belonging to a limited circle of people who understand the actual facts in a situation or share private knowledge</a:t>
            </a:r>
          </a:p>
          <a:p>
            <a:pPr marL="158750" indent="0" rtl="0" fontAlgn="base">
              <a:buNone/>
            </a:pPr>
            <a:r>
              <a:rPr lang="en-US" sz="1100" b="0" i="0" u="none" strike="noStrike" cap="none" dirty="0">
                <a:solidFill>
                  <a:srgbClr val="000000"/>
                </a:solidFill>
                <a:effectLst/>
                <a:latin typeface="Arial"/>
                <a:ea typeface="Arial"/>
                <a:cs typeface="Arial"/>
                <a:sym typeface="Arial"/>
              </a:rPr>
              <a:t>Outsider can be defined as:</a:t>
            </a:r>
            <a:endParaRPr lang="en-US" b="0" dirty="0">
              <a:effectLst/>
            </a:endParaRPr>
          </a:p>
          <a:p>
            <a:pPr rtl="0" fontAlgn="base"/>
            <a:r>
              <a:rPr lang="en-US" sz="1100" b="0" i="0" u="none" strike="noStrike" cap="none" dirty="0">
                <a:solidFill>
                  <a:srgbClr val="000000"/>
                </a:solidFill>
                <a:effectLst/>
                <a:latin typeface="Arial"/>
                <a:ea typeface="Arial"/>
                <a:cs typeface="Arial"/>
                <a:sym typeface="Arial"/>
              </a:rPr>
              <a:t>A person who does not belong to a group.</a:t>
            </a:r>
          </a:p>
          <a:p>
            <a:pPr rtl="0" fontAlgn="base"/>
            <a:r>
              <a:rPr lang="en-US" sz="1100" b="0" i="0" u="none" strike="noStrike" cap="none" dirty="0">
                <a:solidFill>
                  <a:srgbClr val="000000"/>
                </a:solidFill>
                <a:effectLst/>
                <a:latin typeface="Arial"/>
                <a:ea typeface="Arial"/>
                <a:cs typeface="Arial"/>
                <a:sym typeface="Arial"/>
              </a:rPr>
              <a:t>An undesirable member to a specific group whose members do not want or accept them. </a:t>
            </a:r>
          </a:p>
          <a:p>
            <a:pPr rtl="0" fontAlgn="base"/>
            <a:r>
              <a:rPr lang="en-US" sz="1100" b="0" i="0" u="none" strike="noStrike" cap="none" dirty="0">
                <a:solidFill>
                  <a:srgbClr val="000000"/>
                </a:solidFill>
                <a:effectLst/>
                <a:latin typeface="Arial"/>
                <a:ea typeface="Arial"/>
                <a:cs typeface="Arial"/>
                <a:sym typeface="Arial"/>
              </a:rPr>
              <a:t>And someone who stands outside the group, looking in.</a:t>
            </a:r>
          </a:p>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77020364e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77020364e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a:buNone/>
            </a:pPr>
            <a:r>
              <a:rPr lang="en-US" sz="1100" b="0" i="0" u="none" strike="noStrike" cap="none" dirty="0">
                <a:solidFill>
                  <a:srgbClr val="000000"/>
                </a:solidFill>
                <a:effectLst/>
                <a:latin typeface="Arial"/>
                <a:ea typeface="Arial"/>
                <a:cs typeface="Arial"/>
                <a:sym typeface="Arial"/>
              </a:rPr>
              <a:t>It is our language that determines whether we are an insider or an outsider. What I mean by language is our actions, thoughts, ideas and perceptions determined by our “pre knowledge” or the influence from our instincts, society and culture.  </a:t>
            </a:r>
          </a:p>
          <a:p>
            <a:pPr marL="158750" indent="0" rtl="0">
              <a:buNone/>
            </a:pPr>
            <a:endParaRPr lang="en-US" b="0" dirty="0">
              <a:effectLst/>
            </a:endParaRPr>
          </a:p>
          <a:p>
            <a:pPr marL="158750" indent="0" rtl="0">
              <a:buNone/>
            </a:pPr>
            <a:r>
              <a:rPr lang="en-US" sz="1100" b="0" i="0" u="none" strike="noStrike" cap="none" dirty="0">
                <a:solidFill>
                  <a:srgbClr val="000000"/>
                </a:solidFill>
                <a:effectLst/>
                <a:latin typeface="Arial"/>
                <a:ea typeface="Arial"/>
                <a:cs typeface="Arial"/>
                <a:sym typeface="Arial"/>
              </a:rPr>
              <a:t>To fully interpret the intent behind human language one must recognize how their biological, sociological and cultural factors play a part in both perceiving and interacting with the physical world. We tend to associate our experiences with our environment. It is from this association that we subconsciously categorize others as insiders and outsiders. </a:t>
            </a:r>
            <a:endParaRPr lang="en-US" b="0" dirty="0">
              <a:effectLs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74d07f08cf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74d07f08cf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r>
              <a:rPr lang="en-US" sz="1100" b="0" i="0" u="none" strike="noStrike" cap="none" dirty="0">
                <a:solidFill>
                  <a:srgbClr val="000000"/>
                </a:solidFill>
                <a:effectLst/>
                <a:latin typeface="Arial"/>
                <a:ea typeface="Arial"/>
                <a:cs typeface="Arial"/>
                <a:sym typeface="Arial"/>
              </a:rPr>
              <a:t>It starts with our biological drive to survive. Our instincts drive us to strive for an environment that provides nourishment, safety, and prosperity. If our needs are met, we associate and treat the environment and the others who are in it with positivity, if they are not met then the environment and its people are viewed and met with negativity. </a:t>
            </a:r>
            <a:endParaRPr lang="en-US" b="0" dirty="0">
              <a:effectLst/>
            </a:endParaRPr>
          </a:p>
          <a:p>
            <a:pPr rtl="0"/>
            <a:r>
              <a:rPr lang="en-US" sz="1100" b="0" i="0" u="none" strike="noStrike" cap="none" dirty="0">
                <a:solidFill>
                  <a:srgbClr val="000000"/>
                </a:solidFill>
                <a:effectLst/>
                <a:latin typeface="Arial"/>
                <a:ea typeface="Arial"/>
                <a:cs typeface="Arial"/>
                <a:sym typeface="Arial"/>
              </a:rPr>
              <a:t>Society then reinforces these needs. It gives us an environment that allows for understanding between its people, through the creation of standards and values. These standards are then enforced by rules that validate the thoughts and feelings of its members. We are then able to account someone for their actions, subconsciously reinforcing the positive and negative association of experience and environment. </a:t>
            </a:r>
            <a:endParaRPr lang="en-US" b="0" dirty="0">
              <a:effectLst/>
            </a:endParaRPr>
          </a:p>
          <a:p>
            <a:pPr rtl="0"/>
            <a:r>
              <a:rPr lang="en-US" sz="1100" b="0" i="0" u="none" strike="noStrike" cap="none" dirty="0">
                <a:solidFill>
                  <a:srgbClr val="000000"/>
                </a:solidFill>
                <a:effectLst/>
                <a:latin typeface="Arial"/>
                <a:ea typeface="Arial"/>
                <a:cs typeface="Arial"/>
                <a:sym typeface="Arial"/>
              </a:rPr>
              <a:t>Finally our actions are justified by our culture, which drives us to act a certain way to increase our cohesion within our group. Our culture gives us meaning and a greater purpose to continue building towards a common goal, beyond the rules and regulations we have collectively decided upon. This ultimately solidifies and intensifies our reasoning for our actions on the notion of insider and outsider.</a:t>
            </a:r>
            <a:endParaRPr lang="en-US" b="0" dirty="0">
              <a:effectLst/>
            </a:endParaRPr>
          </a:p>
          <a:p>
            <a:pPr marL="158750" indent="0">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74d07f08cf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74d07f08cf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r>
              <a:rPr lang="en-US" sz="1100" b="0" i="0" u="none" strike="noStrike" cap="none" dirty="0">
                <a:solidFill>
                  <a:srgbClr val="000000"/>
                </a:solidFill>
                <a:effectLst/>
                <a:latin typeface="Arial"/>
                <a:ea typeface="Arial"/>
                <a:cs typeface="Arial"/>
                <a:sym typeface="Arial"/>
              </a:rPr>
              <a:t>Our language with one another is still emphasized on a positive and negative scale that is undoubtedly driven by our ]need for security and explains our reaction to the unknown.</a:t>
            </a:r>
            <a:endParaRPr lang="en-US" b="0" dirty="0">
              <a:effectLst/>
            </a:endParaRPr>
          </a:p>
          <a:p>
            <a:pPr rtl="0"/>
            <a:r>
              <a:rPr lang="en-US" sz="1100" b="0" i="0" u="none" strike="noStrike" cap="none" dirty="0">
                <a:solidFill>
                  <a:srgbClr val="000000"/>
                </a:solidFill>
                <a:effectLst/>
                <a:latin typeface="Arial"/>
                <a:ea typeface="Arial"/>
                <a:cs typeface="Arial"/>
                <a:sym typeface="Arial"/>
              </a:rPr>
              <a:t>If you can connect or fit in with a group then you are seen as an insider. The tone of the language from the group  will be welcoming and inclusive because you are viewed as an asset to their society and culture. </a:t>
            </a:r>
            <a:endParaRPr lang="en-US" b="0" dirty="0">
              <a:effectLst/>
            </a:endParaRPr>
          </a:p>
          <a:p>
            <a:pPr rtl="0"/>
            <a:r>
              <a:rPr lang="en-US" sz="1100" b="0" i="0" u="none" strike="noStrike" cap="none" dirty="0">
                <a:solidFill>
                  <a:srgbClr val="000000"/>
                </a:solidFill>
                <a:effectLst/>
                <a:latin typeface="Arial"/>
                <a:ea typeface="Arial"/>
                <a:cs typeface="Arial"/>
                <a:sym typeface="Arial"/>
              </a:rPr>
              <a:t>If you cannot connect with the group members,  you are seen as an outsider. The language towards you will be exclusive and demeaning because you are seen as a liability.</a:t>
            </a:r>
          </a:p>
          <a:p>
            <a:pPr rtl="0"/>
            <a:r>
              <a:rPr lang="en-US" sz="1100" b="0" i="0" u="none" strike="noStrike" cap="none" dirty="0">
                <a:solidFill>
                  <a:srgbClr val="000000"/>
                </a:solidFill>
                <a:effectLst/>
                <a:latin typeface="Arial"/>
                <a:ea typeface="Arial"/>
                <a:cs typeface="Arial"/>
                <a:sym typeface="Arial"/>
              </a:rPr>
              <a:t>These perceptions and assumptions that we have created have made an impact on how we manipulate the physical world. The way humans perceive and subsequently portray one another influences their actions and ideas for the tangible and intangible future.</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77020364ef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77020364ef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Perception of one another, whether it is benefiting one or many, has intentional and unintentional forms of inclusion and exclusion. These ideas are then reinforced by our actions with in the physical world we have created for ourselves, normalizing the concept of insider and outsider. </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77020364ef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77020364ef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In the Architectural and urban planning world, design is centered around growth by “improving the area”. Progress is fueled by the desires of the most powerful group, who often overlook the overall community's needs. They seek to get a firmer foothold for their group, rather than helping their wider organization and fail to understand the full impact of their vision.</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jp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28.jpg"/><Relationship Id="rId4" Type="http://schemas.openxmlformats.org/officeDocument/2006/relationships/image" Target="../media/image27.jp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38.png"/><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jp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46.jpg"/><Relationship Id="rId5" Type="http://schemas.openxmlformats.org/officeDocument/2006/relationships/image" Target="../media/image45.png"/><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56.png"/><Relationship Id="rId4" Type="http://schemas.openxmlformats.org/officeDocument/2006/relationships/image" Target="../media/image55.png"/></Relationships>
</file>

<file path=ppt/slides/_rels/slide2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58.pn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60.jpg"/><Relationship Id="rId7" Type="http://schemas.openxmlformats.org/officeDocument/2006/relationships/image" Target="../media/image64.png"/><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63.jpg"/><Relationship Id="rId5" Type="http://schemas.openxmlformats.org/officeDocument/2006/relationships/image" Target="../media/image62.png"/><Relationship Id="rId4" Type="http://schemas.openxmlformats.org/officeDocument/2006/relationships/image" Target="../media/image61.jpg"/></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9.jp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mt="70000"/>
          </a:blip>
          <a:srcRect r="546" b="9999"/>
          <a:stretch/>
        </p:blipFill>
        <p:spPr>
          <a:xfrm>
            <a:off x="25125" y="0"/>
            <a:ext cx="9093750" cy="5143500"/>
          </a:xfrm>
          <a:prstGeom prst="rect">
            <a:avLst/>
          </a:prstGeom>
          <a:noFill/>
          <a:ln>
            <a:noFill/>
          </a:ln>
        </p:spPr>
      </p:pic>
      <p:sp>
        <p:nvSpPr>
          <p:cNvPr id="55" name="Google Shape;55;p13"/>
          <p:cNvSpPr txBox="1"/>
          <p:nvPr/>
        </p:nvSpPr>
        <p:spPr>
          <a:xfrm>
            <a:off x="804750" y="180825"/>
            <a:ext cx="7534500" cy="873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3600">
                <a:solidFill>
                  <a:srgbClr val="F3F3F3"/>
                </a:solidFill>
                <a:latin typeface="Montserrat"/>
                <a:ea typeface="Montserrat"/>
                <a:cs typeface="Montserrat"/>
                <a:sym typeface="Montserrat"/>
              </a:rPr>
              <a:t>DESIGNING FOR OUTSIDERS</a:t>
            </a:r>
            <a:endParaRPr>
              <a:solidFill>
                <a:srgbClr val="F3F3F3"/>
              </a:solidFill>
              <a:latin typeface="Montserrat"/>
              <a:ea typeface="Montserrat"/>
              <a:cs typeface="Montserrat"/>
              <a:sym typeface="Montserra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pic>
        <p:nvPicPr>
          <p:cNvPr id="111" name="Google Shape;111;p22"/>
          <p:cNvPicPr preferRelativeResize="0"/>
          <p:nvPr/>
        </p:nvPicPr>
        <p:blipFill rotWithShape="1">
          <a:blip r:embed="rId3">
            <a:alphaModFix/>
          </a:blip>
          <a:srcRect b="11347"/>
          <a:stretch/>
        </p:blipFill>
        <p:spPr>
          <a:xfrm>
            <a:off x="0" y="0"/>
            <a:ext cx="9144002" cy="5143501"/>
          </a:xfrm>
          <a:prstGeom prst="rect">
            <a:avLst/>
          </a:prstGeom>
          <a:noFill/>
          <a:ln>
            <a:noFill/>
          </a:ln>
        </p:spPr>
      </p:pic>
      <p:pic>
        <p:nvPicPr>
          <p:cNvPr id="112" name="Google Shape;112;p22"/>
          <p:cNvPicPr preferRelativeResize="0"/>
          <p:nvPr/>
        </p:nvPicPr>
        <p:blipFill rotWithShape="1">
          <a:blip r:embed="rId4">
            <a:alphaModFix/>
          </a:blip>
          <a:srcRect t="5181" b="15352"/>
          <a:stretch/>
        </p:blipFill>
        <p:spPr>
          <a:xfrm>
            <a:off x="0" y="0"/>
            <a:ext cx="9144000" cy="5143500"/>
          </a:xfrm>
          <a:prstGeom prst="rect">
            <a:avLst/>
          </a:prstGeom>
          <a:noFill/>
          <a:ln>
            <a:noFill/>
          </a:ln>
        </p:spPr>
      </p:pic>
      <p:pic>
        <p:nvPicPr>
          <p:cNvPr id="113" name="Google Shape;113;p22"/>
          <p:cNvPicPr preferRelativeResize="0"/>
          <p:nvPr/>
        </p:nvPicPr>
        <p:blipFill>
          <a:blip r:embed="rId5">
            <a:alphaModFix/>
          </a:blip>
          <a:stretch>
            <a:fillRect/>
          </a:stretch>
        </p:blipFill>
        <p:spPr>
          <a:xfrm>
            <a:off x="0" y="0"/>
            <a:ext cx="9144000" cy="5143500"/>
          </a:xfrm>
          <a:prstGeom prst="rect">
            <a:avLst/>
          </a:prstGeom>
          <a:noFill/>
          <a:ln>
            <a:noFill/>
          </a:ln>
        </p:spPr>
      </p:pic>
      <p:pic>
        <p:nvPicPr>
          <p:cNvPr id="114" name="Google Shape;114;p22"/>
          <p:cNvPicPr preferRelativeResize="0"/>
          <p:nvPr/>
        </p:nvPicPr>
        <p:blipFill>
          <a:blip r:embed="rId6">
            <a:alphaModFix/>
          </a:blip>
          <a:stretch>
            <a:fillRect/>
          </a:stretch>
        </p:blipFill>
        <p:spPr>
          <a:xfrm>
            <a:off x="0" y="0"/>
            <a:ext cx="9144000"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1000"/>
                                        <p:tgtEl>
                                          <p:spTgt spid="1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3"/>
                                        </p:tgtEl>
                                        <p:attrNameLst>
                                          <p:attrName>style.visibility</p:attrName>
                                        </p:attrNameLst>
                                      </p:cBhvr>
                                      <p:to>
                                        <p:strVal val="visible"/>
                                      </p:to>
                                    </p:set>
                                    <p:animEffect transition="in" filter="fade">
                                      <p:cBhvr>
                                        <p:cTn id="12" dur="1000"/>
                                        <p:tgtEl>
                                          <p:spTgt spid="1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4"/>
                                        </p:tgtEl>
                                        <p:attrNameLst>
                                          <p:attrName>style.visibility</p:attrName>
                                        </p:attrNameLst>
                                      </p:cBhvr>
                                      <p:to>
                                        <p:strVal val="visible"/>
                                      </p:to>
                                    </p:set>
                                    <p:animEffect transition="in" filter="fade">
                                      <p:cBhvr>
                                        <p:cTn id="17" dur="10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pic>
        <p:nvPicPr>
          <p:cNvPr id="119" name="Google Shape;119;p23"/>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pic>
        <p:nvPicPr>
          <p:cNvPr id="124" name="Google Shape;124;p24"/>
          <p:cNvPicPr preferRelativeResize="0"/>
          <p:nvPr/>
        </p:nvPicPr>
        <p:blipFill rotWithShape="1">
          <a:blip r:embed="rId3">
            <a:alphaModFix/>
          </a:blip>
          <a:srcRect t="1538" r="714" b="1109"/>
          <a:stretch/>
        </p:blipFill>
        <p:spPr>
          <a:xfrm>
            <a:off x="-67350" y="0"/>
            <a:ext cx="9278695" cy="5143500"/>
          </a:xfrm>
          <a:prstGeom prst="rect">
            <a:avLst/>
          </a:prstGeom>
          <a:noFill/>
          <a:ln>
            <a:noFill/>
          </a:ln>
        </p:spPr>
      </p:pic>
      <p:pic>
        <p:nvPicPr>
          <p:cNvPr id="125" name="Google Shape;125;p24"/>
          <p:cNvPicPr preferRelativeResize="0"/>
          <p:nvPr/>
        </p:nvPicPr>
        <p:blipFill rotWithShape="1">
          <a:blip r:embed="rId4">
            <a:alphaModFix/>
          </a:blip>
          <a:srcRect r="823" b="1048"/>
          <a:stretch/>
        </p:blipFill>
        <p:spPr>
          <a:xfrm>
            <a:off x="-67350" y="0"/>
            <a:ext cx="9278701" cy="518136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10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5"/>
          <p:cNvSpPr/>
          <p:nvPr/>
        </p:nvSpPr>
        <p:spPr>
          <a:xfrm>
            <a:off x="0" y="0"/>
            <a:ext cx="9200700" cy="5232300"/>
          </a:xfrm>
          <a:prstGeom prst="rect">
            <a:avLst/>
          </a:prstGeom>
          <a:solidFill>
            <a:srgbClr val="0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31" name="Google Shape;131;p25"/>
          <p:cNvPicPr preferRelativeResize="0"/>
          <p:nvPr/>
        </p:nvPicPr>
        <p:blipFill rotWithShape="1">
          <a:blip r:embed="rId3">
            <a:alphaModFix/>
          </a:blip>
          <a:srcRect l="53202" r="14005"/>
          <a:stretch/>
        </p:blipFill>
        <p:spPr>
          <a:xfrm>
            <a:off x="3033850" y="876463"/>
            <a:ext cx="1476750" cy="3390578"/>
          </a:xfrm>
          <a:prstGeom prst="rect">
            <a:avLst/>
          </a:prstGeom>
          <a:noFill/>
          <a:ln>
            <a:noFill/>
          </a:ln>
        </p:spPr>
      </p:pic>
      <p:pic>
        <p:nvPicPr>
          <p:cNvPr id="132" name="Google Shape;132;p25"/>
          <p:cNvPicPr preferRelativeResize="0"/>
          <p:nvPr/>
        </p:nvPicPr>
        <p:blipFill rotWithShape="1">
          <a:blip r:embed="rId4">
            <a:alphaModFix/>
          </a:blip>
          <a:srcRect l="55060" t="1468" r="13063"/>
          <a:stretch/>
        </p:blipFill>
        <p:spPr>
          <a:xfrm>
            <a:off x="6057900" y="876475"/>
            <a:ext cx="1547303" cy="3390547"/>
          </a:xfrm>
          <a:prstGeom prst="rect">
            <a:avLst/>
          </a:prstGeom>
          <a:noFill/>
          <a:ln>
            <a:noFill/>
          </a:ln>
        </p:spPr>
      </p:pic>
      <p:pic>
        <p:nvPicPr>
          <p:cNvPr id="133" name="Google Shape;133;p25"/>
          <p:cNvPicPr preferRelativeResize="0"/>
          <p:nvPr/>
        </p:nvPicPr>
        <p:blipFill rotWithShape="1">
          <a:blip r:embed="rId5">
            <a:alphaModFix/>
          </a:blip>
          <a:srcRect l="32943" r="17703"/>
          <a:stretch/>
        </p:blipFill>
        <p:spPr>
          <a:xfrm>
            <a:off x="1486550" y="876475"/>
            <a:ext cx="1547300" cy="3390550"/>
          </a:xfrm>
          <a:prstGeom prst="rect">
            <a:avLst/>
          </a:prstGeom>
          <a:noFill/>
          <a:ln>
            <a:noFill/>
          </a:ln>
        </p:spPr>
      </p:pic>
      <p:pic>
        <p:nvPicPr>
          <p:cNvPr id="134" name="Google Shape;134;p25"/>
          <p:cNvPicPr preferRelativeResize="0"/>
          <p:nvPr/>
        </p:nvPicPr>
        <p:blipFill rotWithShape="1">
          <a:blip r:embed="rId6">
            <a:alphaModFix/>
          </a:blip>
          <a:srcRect l="37388" r="36024"/>
          <a:stretch/>
        </p:blipFill>
        <p:spPr>
          <a:xfrm>
            <a:off x="4510602" y="876475"/>
            <a:ext cx="1547300" cy="3390550"/>
          </a:xfrm>
          <a:prstGeom prst="rect">
            <a:avLst/>
          </a:prstGeom>
          <a:noFill/>
          <a:ln>
            <a:noFill/>
          </a:ln>
        </p:spPr>
      </p:pic>
      <p:pic>
        <p:nvPicPr>
          <p:cNvPr id="135" name="Google Shape;135;p25"/>
          <p:cNvPicPr preferRelativeResize="0"/>
          <p:nvPr/>
        </p:nvPicPr>
        <p:blipFill rotWithShape="1">
          <a:blip r:embed="rId7">
            <a:alphaModFix/>
          </a:blip>
          <a:srcRect l="39699" r="27233"/>
          <a:stretch/>
        </p:blipFill>
        <p:spPr>
          <a:xfrm>
            <a:off x="9150" y="876475"/>
            <a:ext cx="1476751" cy="3390575"/>
          </a:xfrm>
          <a:prstGeom prst="rect">
            <a:avLst/>
          </a:prstGeom>
          <a:noFill/>
          <a:ln>
            <a:noFill/>
          </a:ln>
        </p:spPr>
      </p:pic>
      <p:pic>
        <p:nvPicPr>
          <p:cNvPr id="136" name="Google Shape;136;p25"/>
          <p:cNvPicPr preferRelativeResize="0"/>
          <p:nvPr/>
        </p:nvPicPr>
        <p:blipFill rotWithShape="1">
          <a:blip r:embed="rId8">
            <a:alphaModFix/>
          </a:blip>
          <a:srcRect l="19719" r="50390"/>
          <a:stretch/>
        </p:blipFill>
        <p:spPr>
          <a:xfrm>
            <a:off x="7596701" y="876475"/>
            <a:ext cx="1547300" cy="33905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
                                        </p:tgtEl>
                                        <p:attrNameLst>
                                          <p:attrName>style.visibility</p:attrName>
                                        </p:attrNameLst>
                                      </p:cBhvr>
                                      <p:to>
                                        <p:strVal val="visible"/>
                                      </p:to>
                                    </p:set>
                                    <p:animEffect transition="in" filter="fade">
                                      <p:cBhvr>
                                        <p:cTn id="7" dur="1000"/>
                                        <p:tgtEl>
                                          <p:spTgt spid="133"/>
                                        </p:tgtEl>
                                      </p:cBhvr>
                                    </p:animEffect>
                                  </p:childTnLst>
                                </p:cTn>
                              </p:par>
                              <p:par>
                                <p:cTn id="8" presetID="10" presetClass="exit" presetSubtype="0" fill="hold" nodeType="withEffect">
                                  <p:stCondLst>
                                    <p:cond delay="0"/>
                                  </p:stCondLst>
                                  <p:childTnLst>
                                    <p:animEffect transition="out" filter="fade">
                                      <p:cBhvr>
                                        <p:cTn id="9" dur="1000"/>
                                        <p:tgtEl>
                                          <p:spTgt spid="135"/>
                                        </p:tgtEl>
                                      </p:cBhvr>
                                    </p:animEffect>
                                    <p:set>
                                      <p:cBhvr>
                                        <p:cTn id="10" dur="1" fill="hold">
                                          <p:stCondLst>
                                            <p:cond delay="1000"/>
                                          </p:stCondLst>
                                        </p:cTn>
                                        <p:tgtEl>
                                          <p:spTgt spid="13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1"/>
                                        </p:tgtEl>
                                        <p:attrNameLst>
                                          <p:attrName>style.visibility</p:attrName>
                                        </p:attrNameLst>
                                      </p:cBhvr>
                                      <p:to>
                                        <p:strVal val="visible"/>
                                      </p:to>
                                    </p:set>
                                    <p:animEffect transition="in" filter="fade">
                                      <p:cBhvr>
                                        <p:cTn id="15" dur="1000"/>
                                        <p:tgtEl>
                                          <p:spTgt spid="131"/>
                                        </p:tgtEl>
                                      </p:cBhvr>
                                    </p:animEffect>
                                  </p:childTnLst>
                                </p:cTn>
                              </p:par>
                              <p:par>
                                <p:cTn id="16" presetID="10" presetClass="exit" presetSubtype="0" fill="hold" nodeType="withEffect">
                                  <p:stCondLst>
                                    <p:cond delay="0"/>
                                  </p:stCondLst>
                                  <p:childTnLst>
                                    <p:animEffect transition="out" filter="fade">
                                      <p:cBhvr>
                                        <p:cTn id="17" dur="1000"/>
                                        <p:tgtEl>
                                          <p:spTgt spid="133"/>
                                        </p:tgtEl>
                                      </p:cBhvr>
                                    </p:animEffect>
                                    <p:set>
                                      <p:cBhvr>
                                        <p:cTn id="18" dur="1" fill="hold">
                                          <p:stCondLst>
                                            <p:cond delay="1000"/>
                                          </p:stCondLst>
                                        </p:cTn>
                                        <p:tgtEl>
                                          <p:spTgt spid="13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34"/>
                                        </p:tgtEl>
                                        <p:attrNameLst>
                                          <p:attrName>style.visibility</p:attrName>
                                        </p:attrNameLst>
                                      </p:cBhvr>
                                      <p:to>
                                        <p:strVal val="visible"/>
                                      </p:to>
                                    </p:set>
                                    <p:animEffect transition="in" filter="fade">
                                      <p:cBhvr>
                                        <p:cTn id="23" dur="1000"/>
                                        <p:tgtEl>
                                          <p:spTgt spid="134"/>
                                        </p:tgtEl>
                                      </p:cBhvr>
                                    </p:animEffect>
                                  </p:childTnLst>
                                </p:cTn>
                              </p:par>
                              <p:par>
                                <p:cTn id="24" presetID="10" presetClass="exit" presetSubtype="0" fill="hold" nodeType="withEffect">
                                  <p:stCondLst>
                                    <p:cond delay="0"/>
                                  </p:stCondLst>
                                  <p:childTnLst>
                                    <p:animEffect transition="out" filter="fade">
                                      <p:cBhvr>
                                        <p:cTn id="25" dur="1000"/>
                                        <p:tgtEl>
                                          <p:spTgt spid="131"/>
                                        </p:tgtEl>
                                      </p:cBhvr>
                                    </p:animEffect>
                                    <p:set>
                                      <p:cBhvr>
                                        <p:cTn id="26" dur="1" fill="hold">
                                          <p:stCondLst>
                                            <p:cond delay="1000"/>
                                          </p:stCondLst>
                                        </p:cTn>
                                        <p:tgtEl>
                                          <p:spTgt spid="13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32"/>
                                        </p:tgtEl>
                                        <p:attrNameLst>
                                          <p:attrName>style.visibility</p:attrName>
                                        </p:attrNameLst>
                                      </p:cBhvr>
                                      <p:to>
                                        <p:strVal val="visible"/>
                                      </p:to>
                                    </p:set>
                                    <p:animEffect transition="in" filter="fade">
                                      <p:cBhvr>
                                        <p:cTn id="31" dur="1000"/>
                                        <p:tgtEl>
                                          <p:spTgt spid="132"/>
                                        </p:tgtEl>
                                      </p:cBhvr>
                                    </p:animEffect>
                                  </p:childTnLst>
                                </p:cTn>
                              </p:par>
                              <p:par>
                                <p:cTn id="32" presetID="10" presetClass="exit" presetSubtype="0" fill="hold" nodeType="withEffect">
                                  <p:stCondLst>
                                    <p:cond delay="0"/>
                                  </p:stCondLst>
                                  <p:childTnLst>
                                    <p:animEffect transition="out" filter="fade">
                                      <p:cBhvr>
                                        <p:cTn id="33" dur="1000"/>
                                        <p:tgtEl>
                                          <p:spTgt spid="134"/>
                                        </p:tgtEl>
                                      </p:cBhvr>
                                    </p:animEffect>
                                    <p:set>
                                      <p:cBhvr>
                                        <p:cTn id="34" dur="1" fill="hold">
                                          <p:stCondLst>
                                            <p:cond delay="1000"/>
                                          </p:stCondLst>
                                        </p:cTn>
                                        <p:tgtEl>
                                          <p:spTgt spid="134"/>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36"/>
                                        </p:tgtEl>
                                        <p:attrNameLst>
                                          <p:attrName>style.visibility</p:attrName>
                                        </p:attrNameLst>
                                      </p:cBhvr>
                                      <p:to>
                                        <p:strVal val="visible"/>
                                      </p:to>
                                    </p:set>
                                    <p:animEffect transition="in" filter="fade">
                                      <p:cBhvr>
                                        <p:cTn id="39" dur="1000"/>
                                        <p:tgtEl>
                                          <p:spTgt spid="136"/>
                                        </p:tgtEl>
                                      </p:cBhvr>
                                    </p:animEffect>
                                  </p:childTnLst>
                                </p:cTn>
                              </p:par>
                              <p:par>
                                <p:cTn id="40" presetID="10" presetClass="exit" presetSubtype="0" fill="hold" nodeType="withEffect">
                                  <p:stCondLst>
                                    <p:cond delay="0"/>
                                  </p:stCondLst>
                                  <p:childTnLst>
                                    <p:animEffect transition="out" filter="fade">
                                      <p:cBhvr>
                                        <p:cTn id="41" dur="1000"/>
                                        <p:tgtEl>
                                          <p:spTgt spid="132"/>
                                        </p:tgtEl>
                                      </p:cBhvr>
                                    </p:animEffect>
                                    <p:set>
                                      <p:cBhvr>
                                        <p:cTn id="42" dur="1" fill="hold">
                                          <p:stCondLst>
                                            <p:cond delay="1000"/>
                                          </p:stCondLst>
                                        </p:cTn>
                                        <p:tgtEl>
                                          <p:spTgt spid="1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pic>
        <p:nvPicPr>
          <p:cNvPr id="141" name="Google Shape;141;p26"/>
          <p:cNvPicPr preferRelativeResize="0"/>
          <p:nvPr/>
        </p:nvPicPr>
        <p:blipFill>
          <a:blip r:embed="rId3">
            <a:alphaModFix/>
          </a:blip>
          <a:stretch>
            <a:fillRect/>
          </a:stretch>
        </p:blipFill>
        <p:spPr>
          <a:xfrm>
            <a:off x="0" y="-1406425"/>
            <a:ext cx="9144001" cy="6859941"/>
          </a:xfrm>
          <a:prstGeom prst="rect">
            <a:avLst/>
          </a:prstGeom>
          <a:noFill/>
          <a:ln>
            <a:noFill/>
          </a:ln>
        </p:spPr>
      </p:pic>
      <p:pic>
        <p:nvPicPr>
          <p:cNvPr id="142" name="Google Shape;142;p26"/>
          <p:cNvPicPr preferRelativeResize="0"/>
          <p:nvPr/>
        </p:nvPicPr>
        <p:blipFill>
          <a:blip r:embed="rId4">
            <a:alphaModFix/>
          </a:blip>
          <a:stretch>
            <a:fillRect/>
          </a:stretch>
        </p:blipFill>
        <p:spPr>
          <a:xfrm>
            <a:off x="8" y="0"/>
            <a:ext cx="9143992" cy="6859950"/>
          </a:xfrm>
          <a:prstGeom prst="rect">
            <a:avLst/>
          </a:prstGeom>
          <a:noFill/>
          <a:ln>
            <a:noFill/>
          </a:ln>
        </p:spPr>
      </p:pic>
      <p:pic>
        <p:nvPicPr>
          <p:cNvPr id="143" name="Google Shape;143;p26"/>
          <p:cNvPicPr preferRelativeResize="0"/>
          <p:nvPr/>
        </p:nvPicPr>
        <p:blipFill>
          <a:blip r:embed="rId5">
            <a:alphaModFix/>
          </a:blip>
          <a:stretch>
            <a:fillRect/>
          </a:stretch>
        </p:blipFill>
        <p:spPr>
          <a:xfrm>
            <a:off x="0" y="975"/>
            <a:ext cx="9144003" cy="685799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2"/>
                                        </p:tgtEl>
                                        <p:attrNameLst>
                                          <p:attrName>style.visibility</p:attrName>
                                        </p:attrNameLst>
                                      </p:cBhvr>
                                      <p:to>
                                        <p:strVal val="visible"/>
                                      </p:to>
                                    </p:set>
                                    <p:animEffect transition="in" filter="fade">
                                      <p:cBhvr>
                                        <p:cTn id="7" dur="1000"/>
                                        <p:tgtEl>
                                          <p:spTgt spid="1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fade">
                                      <p:cBhvr>
                                        <p:cTn id="12" dur="10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9" name="Google Shape;149;p2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50" name="Google Shape;150;p27"/>
          <p:cNvPicPr preferRelativeResize="0"/>
          <p:nvPr/>
        </p:nvPicPr>
        <p:blipFill>
          <a:blip r:embed="rId3">
            <a:alphaModFix/>
          </a:blip>
          <a:stretch>
            <a:fillRect/>
          </a:stretch>
        </p:blipFill>
        <p:spPr>
          <a:xfrm>
            <a:off x="0" y="0"/>
            <a:ext cx="9144000" cy="5143500"/>
          </a:xfrm>
          <a:prstGeom prst="rect">
            <a:avLst/>
          </a:prstGeom>
          <a:noFill/>
          <a:ln>
            <a:noFill/>
          </a:ln>
        </p:spPr>
      </p:pic>
      <p:pic>
        <p:nvPicPr>
          <p:cNvPr id="151" name="Google Shape;151;p27"/>
          <p:cNvPicPr preferRelativeResize="0"/>
          <p:nvPr/>
        </p:nvPicPr>
        <p:blipFill>
          <a:blip r:embed="rId4">
            <a:alphaModFix/>
          </a:blip>
          <a:stretch>
            <a:fillRect/>
          </a:stretch>
        </p:blipFill>
        <p:spPr>
          <a:xfrm>
            <a:off x="0" y="0"/>
            <a:ext cx="9144000"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fade">
                                      <p:cBhvr>
                                        <p:cTn id="7" dur="10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pic>
        <p:nvPicPr>
          <p:cNvPr id="156" name="Google Shape;156;p28"/>
          <p:cNvPicPr preferRelativeResize="0"/>
          <p:nvPr/>
        </p:nvPicPr>
        <p:blipFill rotWithShape="1">
          <a:blip r:embed="rId3">
            <a:alphaModFix amt="70000"/>
          </a:blip>
          <a:srcRect r="546" b="9999"/>
          <a:stretch/>
        </p:blipFill>
        <p:spPr>
          <a:xfrm>
            <a:off x="-55575" y="-59850"/>
            <a:ext cx="9199575" cy="5203350"/>
          </a:xfrm>
          <a:prstGeom prst="rect">
            <a:avLst/>
          </a:prstGeom>
          <a:noFill/>
          <a:ln>
            <a:noFill/>
          </a:ln>
        </p:spPr>
      </p:pic>
      <p:sp>
        <p:nvSpPr>
          <p:cNvPr id="157" name="Google Shape;157;p28"/>
          <p:cNvSpPr txBox="1"/>
          <p:nvPr/>
        </p:nvSpPr>
        <p:spPr>
          <a:xfrm>
            <a:off x="40125" y="3407275"/>
            <a:ext cx="9013500" cy="1073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800">
                <a:solidFill>
                  <a:schemeClr val="lt1"/>
                </a:solidFill>
                <a:latin typeface="Montserrat"/>
                <a:ea typeface="Montserrat"/>
                <a:cs typeface="Montserrat"/>
                <a:sym typeface="Montserrat"/>
              </a:rPr>
              <a:t>How do we as designers change the language and perception of insiders and outsiders?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9"/>
          <p:cNvSpPr/>
          <p:nvPr/>
        </p:nvSpPr>
        <p:spPr>
          <a:xfrm>
            <a:off x="10025" y="-26675"/>
            <a:ext cx="9144000" cy="5190300"/>
          </a:xfrm>
          <a:prstGeom prst="rect">
            <a:avLst/>
          </a:prstGeom>
          <a:solidFill>
            <a:srgbClr val="43434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3" name="Google Shape;163;p29"/>
          <p:cNvCxnSpPr/>
          <p:nvPr/>
        </p:nvCxnSpPr>
        <p:spPr>
          <a:xfrm>
            <a:off x="0" y="1585175"/>
            <a:ext cx="9145200" cy="0"/>
          </a:xfrm>
          <a:prstGeom prst="straightConnector1">
            <a:avLst/>
          </a:prstGeom>
          <a:noFill/>
          <a:ln w="9525" cap="flat" cmpd="sng">
            <a:solidFill>
              <a:schemeClr val="dk2"/>
            </a:solidFill>
            <a:prstDash val="solid"/>
            <a:round/>
            <a:headEnd type="oval" w="med" len="med"/>
            <a:tailEnd type="oval" w="med" len="med"/>
          </a:ln>
        </p:spPr>
      </p:cxnSp>
      <p:cxnSp>
        <p:nvCxnSpPr>
          <p:cNvPr id="164" name="Google Shape;164;p29"/>
          <p:cNvCxnSpPr/>
          <p:nvPr/>
        </p:nvCxnSpPr>
        <p:spPr>
          <a:xfrm rot="10800000">
            <a:off x="8405550" y="1395938"/>
            <a:ext cx="0" cy="199500"/>
          </a:xfrm>
          <a:prstGeom prst="straightConnector1">
            <a:avLst/>
          </a:prstGeom>
          <a:noFill/>
          <a:ln w="9525" cap="flat" cmpd="sng">
            <a:solidFill>
              <a:schemeClr val="dk2"/>
            </a:solidFill>
            <a:prstDash val="solid"/>
            <a:round/>
            <a:headEnd type="none" w="med" len="med"/>
            <a:tailEnd type="none" w="med" len="med"/>
          </a:ln>
        </p:spPr>
      </p:cxnSp>
      <p:cxnSp>
        <p:nvCxnSpPr>
          <p:cNvPr id="165" name="Google Shape;165;p29"/>
          <p:cNvCxnSpPr/>
          <p:nvPr/>
        </p:nvCxnSpPr>
        <p:spPr>
          <a:xfrm rot="10800000">
            <a:off x="7412650" y="1328075"/>
            <a:ext cx="1200" cy="257100"/>
          </a:xfrm>
          <a:prstGeom prst="straightConnector1">
            <a:avLst/>
          </a:prstGeom>
          <a:noFill/>
          <a:ln w="9525" cap="flat" cmpd="sng">
            <a:solidFill>
              <a:schemeClr val="dk2"/>
            </a:solidFill>
            <a:prstDash val="solid"/>
            <a:round/>
            <a:headEnd type="none" w="med" len="med"/>
            <a:tailEnd type="none" w="med" len="med"/>
          </a:ln>
        </p:spPr>
      </p:cxnSp>
      <p:cxnSp>
        <p:nvCxnSpPr>
          <p:cNvPr id="166" name="Google Shape;166;p29"/>
          <p:cNvCxnSpPr/>
          <p:nvPr/>
        </p:nvCxnSpPr>
        <p:spPr>
          <a:xfrm rot="10800000">
            <a:off x="5303525" y="1385675"/>
            <a:ext cx="0" cy="199500"/>
          </a:xfrm>
          <a:prstGeom prst="straightConnector1">
            <a:avLst/>
          </a:prstGeom>
          <a:noFill/>
          <a:ln w="9525" cap="flat" cmpd="sng">
            <a:solidFill>
              <a:schemeClr val="dk2"/>
            </a:solidFill>
            <a:prstDash val="solid"/>
            <a:round/>
            <a:headEnd type="none" w="med" len="med"/>
            <a:tailEnd type="none" w="med" len="med"/>
          </a:ln>
        </p:spPr>
      </p:cxnSp>
      <p:cxnSp>
        <p:nvCxnSpPr>
          <p:cNvPr id="167" name="Google Shape;167;p29"/>
          <p:cNvCxnSpPr/>
          <p:nvPr/>
        </p:nvCxnSpPr>
        <p:spPr>
          <a:xfrm rot="10800000">
            <a:off x="4062800" y="1366600"/>
            <a:ext cx="0" cy="199500"/>
          </a:xfrm>
          <a:prstGeom prst="straightConnector1">
            <a:avLst/>
          </a:prstGeom>
          <a:noFill/>
          <a:ln w="9525" cap="flat" cmpd="sng">
            <a:solidFill>
              <a:schemeClr val="dk2"/>
            </a:solidFill>
            <a:prstDash val="solid"/>
            <a:round/>
            <a:headEnd type="none" w="med" len="med"/>
            <a:tailEnd type="none" w="med" len="med"/>
          </a:ln>
        </p:spPr>
      </p:cxnSp>
      <p:cxnSp>
        <p:nvCxnSpPr>
          <p:cNvPr id="168" name="Google Shape;168;p29"/>
          <p:cNvCxnSpPr/>
          <p:nvPr/>
        </p:nvCxnSpPr>
        <p:spPr>
          <a:xfrm rot="10800000">
            <a:off x="1695550" y="1385675"/>
            <a:ext cx="0" cy="199500"/>
          </a:xfrm>
          <a:prstGeom prst="straightConnector1">
            <a:avLst/>
          </a:prstGeom>
          <a:noFill/>
          <a:ln w="9525" cap="flat" cmpd="sng">
            <a:solidFill>
              <a:schemeClr val="dk2"/>
            </a:solidFill>
            <a:prstDash val="solid"/>
            <a:round/>
            <a:headEnd type="none" w="med" len="med"/>
            <a:tailEnd type="none" w="med" len="med"/>
          </a:ln>
        </p:spPr>
      </p:cxnSp>
      <p:sp>
        <p:nvSpPr>
          <p:cNvPr id="169" name="Google Shape;169;p29"/>
          <p:cNvSpPr txBox="1"/>
          <p:nvPr/>
        </p:nvSpPr>
        <p:spPr>
          <a:xfrm>
            <a:off x="-65800" y="400238"/>
            <a:ext cx="1476900" cy="535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00">
                <a:solidFill>
                  <a:srgbClr val="FFFFFF"/>
                </a:solidFill>
              </a:rPr>
              <a:t>Volcano (Main)</a:t>
            </a:r>
            <a:endParaRPr sz="900">
              <a:solidFill>
                <a:srgbClr val="FFFFFF"/>
              </a:solidFill>
            </a:endParaRPr>
          </a:p>
          <a:p>
            <a:pPr marL="0" lvl="0" indent="0" algn="ctr" rtl="0">
              <a:spcBef>
                <a:spcPts val="0"/>
              </a:spcBef>
              <a:spcAft>
                <a:spcPts val="0"/>
              </a:spcAft>
              <a:buNone/>
            </a:pPr>
            <a:r>
              <a:rPr lang="en" sz="900">
                <a:solidFill>
                  <a:srgbClr val="FFFFFF"/>
                </a:solidFill>
              </a:rPr>
              <a:t>Road Built</a:t>
            </a:r>
            <a:endParaRPr sz="900">
              <a:solidFill>
                <a:srgbClr val="FFFFFF"/>
              </a:solidFill>
            </a:endParaRPr>
          </a:p>
        </p:txBody>
      </p:sp>
      <p:sp>
        <p:nvSpPr>
          <p:cNvPr id="170" name="Google Shape;170;p29"/>
          <p:cNvSpPr txBox="1"/>
          <p:nvPr/>
        </p:nvSpPr>
        <p:spPr>
          <a:xfrm>
            <a:off x="-65800" y="916925"/>
            <a:ext cx="1476900" cy="371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a:solidFill>
                  <a:schemeClr val="lt1"/>
                </a:solidFill>
              </a:rPr>
              <a:t>1899</a:t>
            </a:r>
            <a:endParaRPr>
              <a:solidFill>
                <a:srgbClr val="FFFFFF"/>
              </a:solidFill>
            </a:endParaRPr>
          </a:p>
        </p:txBody>
      </p:sp>
      <p:sp>
        <p:nvSpPr>
          <p:cNvPr id="171" name="Google Shape;171;p29"/>
          <p:cNvSpPr txBox="1"/>
          <p:nvPr/>
        </p:nvSpPr>
        <p:spPr>
          <a:xfrm>
            <a:off x="957100" y="916913"/>
            <a:ext cx="1476900" cy="371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lt1"/>
                </a:solidFill>
              </a:rPr>
              <a:t>1905</a:t>
            </a:r>
            <a:endParaRPr>
              <a:solidFill>
                <a:srgbClr val="FFFFFF"/>
              </a:solidFill>
            </a:endParaRPr>
          </a:p>
        </p:txBody>
      </p:sp>
      <p:sp>
        <p:nvSpPr>
          <p:cNvPr id="172" name="Google Shape;172;p29"/>
          <p:cNvSpPr txBox="1"/>
          <p:nvPr/>
        </p:nvSpPr>
        <p:spPr>
          <a:xfrm>
            <a:off x="957100" y="400250"/>
            <a:ext cx="1476900" cy="535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00">
                <a:solidFill>
                  <a:srgbClr val="FFFFFF"/>
                </a:solidFill>
              </a:rPr>
              <a:t>Ola’a Sugar Co. Founded</a:t>
            </a:r>
            <a:endParaRPr sz="900">
              <a:solidFill>
                <a:srgbClr val="FFFFFF"/>
              </a:solidFill>
            </a:endParaRPr>
          </a:p>
          <a:p>
            <a:pPr marL="0" lvl="0" indent="0" algn="ctr" rtl="0">
              <a:spcBef>
                <a:spcPts val="0"/>
              </a:spcBef>
              <a:spcAft>
                <a:spcPts val="0"/>
              </a:spcAft>
              <a:buNone/>
            </a:pPr>
            <a:r>
              <a:rPr lang="en" sz="900">
                <a:solidFill>
                  <a:srgbClr val="FFFFFF"/>
                </a:solidFill>
              </a:rPr>
              <a:t>Total of 51 Workers</a:t>
            </a:r>
            <a:endParaRPr sz="900">
              <a:solidFill>
                <a:srgbClr val="FFFFFF"/>
              </a:solidFill>
            </a:endParaRPr>
          </a:p>
        </p:txBody>
      </p:sp>
      <p:sp>
        <p:nvSpPr>
          <p:cNvPr id="173" name="Google Shape;173;p29"/>
          <p:cNvSpPr txBox="1"/>
          <p:nvPr/>
        </p:nvSpPr>
        <p:spPr>
          <a:xfrm>
            <a:off x="2060400" y="916913"/>
            <a:ext cx="1476900" cy="371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lt1"/>
                </a:solidFill>
              </a:rPr>
              <a:t>1930</a:t>
            </a:r>
            <a:endParaRPr>
              <a:solidFill>
                <a:srgbClr val="FFFFFF"/>
              </a:solidFill>
            </a:endParaRPr>
          </a:p>
        </p:txBody>
      </p:sp>
      <p:sp>
        <p:nvSpPr>
          <p:cNvPr id="174" name="Google Shape;174;p29"/>
          <p:cNvSpPr txBox="1"/>
          <p:nvPr/>
        </p:nvSpPr>
        <p:spPr>
          <a:xfrm>
            <a:off x="2133200" y="381725"/>
            <a:ext cx="1476900" cy="535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00">
                <a:solidFill>
                  <a:srgbClr val="FFFFFF"/>
                </a:solidFill>
              </a:rPr>
              <a:t>Reconstruction of </a:t>
            </a:r>
            <a:endParaRPr sz="900">
              <a:solidFill>
                <a:srgbClr val="FFFFFF"/>
              </a:solidFill>
            </a:endParaRPr>
          </a:p>
          <a:p>
            <a:pPr marL="0" lvl="0" indent="0" algn="ctr" rtl="0">
              <a:spcBef>
                <a:spcPts val="0"/>
              </a:spcBef>
              <a:spcAft>
                <a:spcPts val="0"/>
              </a:spcAft>
              <a:buNone/>
            </a:pPr>
            <a:r>
              <a:rPr lang="en" sz="900">
                <a:solidFill>
                  <a:srgbClr val="FFFFFF"/>
                </a:solidFill>
              </a:rPr>
              <a:t>the town </a:t>
            </a:r>
            <a:endParaRPr sz="900">
              <a:solidFill>
                <a:srgbClr val="FFFFFF"/>
              </a:solidFill>
            </a:endParaRPr>
          </a:p>
          <a:p>
            <a:pPr marL="0" lvl="0" indent="0" algn="ctr" rtl="0">
              <a:spcBef>
                <a:spcPts val="0"/>
              </a:spcBef>
              <a:spcAft>
                <a:spcPts val="0"/>
              </a:spcAft>
              <a:buNone/>
            </a:pPr>
            <a:r>
              <a:rPr lang="en" sz="900">
                <a:solidFill>
                  <a:srgbClr val="FFFFFF"/>
                </a:solidFill>
              </a:rPr>
              <a:t>Total of 6,000 Workers</a:t>
            </a:r>
            <a:endParaRPr sz="900">
              <a:solidFill>
                <a:srgbClr val="FFFFFF"/>
              </a:solidFill>
            </a:endParaRPr>
          </a:p>
        </p:txBody>
      </p:sp>
      <p:cxnSp>
        <p:nvCxnSpPr>
          <p:cNvPr id="175" name="Google Shape;175;p29"/>
          <p:cNvCxnSpPr/>
          <p:nvPr/>
        </p:nvCxnSpPr>
        <p:spPr>
          <a:xfrm rot="10800000">
            <a:off x="6331663" y="1328075"/>
            <a:ext cx="1200" cy="257100"/>
          </a:xfrm>
          <a:prstGeom prst="straightConnector1">
            <a:avLst/>
          </a:prstGeom>
          <a:noFill/>
          <a:ln w="9525" cap="flat" cmpd="sng">
            <a:solidFill>
              <a:schemeClr val="dk2"/>
            </a:solidFill>
            <a:prstDash val="solid"/>
            <a:round/>
            <a:headEnd type="none" w="med" len="med"/>
            <a:tailEnd type="none" w="med" len="med"/>
          </a:ln>
        </p:spPr>
      </p:cxnSp>
      <p:sp>
        <p:nvSpPr>
          <p:cNvPr id="176" name="Google Shape;176;p29"/>
          <p:cNvSpPr txBox="1"/>
          <p:nvPr/>
        </p:nvSpPr>
        <p:spPr>
          <a:xfrm>
            <a:off x="4664488" y="311450"/>
            <a:ext cx="1285500" cy="535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00">
                <a:solidFill>
                  <a:srgbClr val="FFFFFF"/>
                </a:solidFill>
              </a:rPr>
              <a:t>Addition of Jr. High and High schools,</a:t>
            </a:r>
            <a:endParaRPr sz="900">
              <a:solidFill>
                <a:srgbClr val="FFFFFF"/>
              </a:solidFill>
            </a:endParaRPr>
          </a:p>
          <a:p>
            <a:pPr marL="0" lvl="0" indent="0" algn="ctr" rtl="0">
              <a:spcBef>
                <a:spcPts val="0"/>
              </a:spcBef>
              <a:spcAft>
                <a:spcPts val="0"/>
              </a:spcAft>
              <a:buNone/>
            </a:pPr>
            <a:r>
              <a:rPr lang="en" sz="900">
                <a:solidFill>
                  <a:srgbClr val="FFFFFF"/>
                </a:solidFill>
              </a:rPr>
              <a:t>Total of 9,000 Workers</a:t>
            </a:r>
            <a:endParaRPr sz="900">
              <a:solidFill>
                <a:srgbClr val="FFFFFF"/>
              </a:solidFill>
            </a:endParaRPr>
          </a:p>
          <a:p>
            <a:pPr marL="0" lvl="0" indent="0" algn="ctr" rtl="0">
              <a:spcBef>
                <a:spcPts val="0"/>
              </a:spcBef>
              <a:spcAft>
                <a:spcPts val="0"/>
              </a:spcAft>
              <a:buNone/>
            </a:pPr>
            <a:endParaRPr sz="900">
              <a:solidFill>
                <a:srgbClr val="FFFFFF"/>
              </a:solidFill>
            </a:endParaRPr>
          </a:p>
        </p:txBody>
      </p:sp>
      <p:sp>
        <p:nvSpPr>
          <p:cNvPr id="177" name="Google Shape;177;p29"/>
          <p:cNvSpPr txBox="1"/>
          <p:nvPr/>
        </p:nvSpPr>
        <p:spPr>
          <a:xfrm>
            <a:off x="3413325" y="311450"/>
            <a:ext cx="1366500" cy="712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00">
                <a:solidFill>
                  <a:srgbClr val="FFFFFF"/>
                </a:solidFill>
              </a:rPr>
              <a:t>Town Renamed Keaau &amp; Sugar Co. Renamed Puna Sugar Co.</a:t>
            </a:r>
            <a:endParaRPr sz="900">
              <a:solidFill>
                <a:srgbClr val="FFFFFF"/>
              </a:solidFill>
            </a:endParaRPr>
          </a:p>
          <a:p>
            <a:pPr marL="0" lvl="0" indent="0" algn="ctr" rtl="0">
              <a:spcBef>
                <a:spcPts val="0"/>
              </a:spcBef>
              <a:spcAft>
                <a:spcPts val="0"/>
              </a:spcAft>
              <a:buNone/>
            </a:pPr>
            <a:r>
              <a:rPr lang="en" sz="900">
                <a:solidFill>
                  <a:srgbClr val="FFFFFF"/>
                </a:solidFill>
              </a:rPr>
              <a:t>Total of 10,000 workers</a:t>
            </a:r>
            <a:endParaRPr sz="900">
              <a:solidFill>
                <a:srgbClr val="FFFFFF"/>
              </a:solidFill>
            </a:endParaRPr>
          </a:p>
        </p:txBody>
      </p:sp>
      <p:sp>
        <p:nvSpPr>
          <p:cNvPr id="178" name="Google Shape;178;p29"/>
          <p:cNvSpPr txBox="1"/>
          <p:nvPr/>
        </p:nvSpPr>
        <p:spPr>
          <a:xfrm>
            <a:off x="4568788" y="965913"/>
            <a:ext cx="1476900" cy="371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lt1"/>
                </a:solidFill>
              </a:rPr>
              <a:t>1960</a:t>
            </a:r>
            <a:endParaRPr>
              <a:solidFill>
                <a:srgbClr val="FFFFFF"/>
              </a:solidFill>
            </a:endParaRPr>
          </a:p>
        </p:txBody>
      </p:sp>
      <p:sp>
        <p:nvSpPr>
          <p:cNvPr id="179" name="Google Shape;179;p29"/>
          <p:cNvSpPr txBox="1"/>
          <p:nvPr/>
        </p:nvSpPr>
        <p:spPr>
          <a:xfrm>
            <a:off x="3324350" y="955900"/>
            <a:ext cx="1476900" cy="371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lt1"/>
                </a:solidFill>
              </a:rPr>
              <a:t>1951</a:t>
            </a:r>
            <a:endParaRPr>
              <a:solidFill>
                <a:srgbClr val="FFFFFF"/>
              </a:solidFill>
            </a:endParaRPr>
          </a:p>
        </p:txBody>
      </p:sp>
      <p:cxnSp>
        <p:nvCxnSpPr>
          <p:cNvPr id="180" name="Google Shape;180;p29"/>
          <p:cNvCxnSpPr/>
          <p:nvPr/>
        </p:nvCxnSpPr>
        <p:spPr>
          <a:xfrm rot="10800000">
            <a:off x="2798850" y="1395950"/>
            <a:ext cx="0" cy="199500"/>
          </a:xfrm>
          <a:prstGeom prst="straightConnector1">
            <a:avLst/>
          </a:prstGeom>
          <a:noFill/>
          <a:ln w="9525" cap="flat" cmpd="sng">
            <a:solidFill>
              <a:schemeClr val="dk2"/>
            </a:solidFill>
            <a:prstDash val="solid"/>
            <a:round/>
            <a:headEnd type="none" w="med" len="med"/>
            <a:tailEnd type="none" w="med" len="med"/>
          </a:ln>
        </p:spPr>
      </p:cxnSp>
      <p:sp>
        <p:nvSpPr>
          <p:cNvPr id="181" name="Google Shape;181;p29"/>
          <p:cNvSpPr txBox="1"/>
          <p:nvPr/>
        </p:nvSpPr>
        <p:spPr>
          <a:xfrm>
            <a:off x="6714525" y="311450"/>
            <a:ext cx="1285500" cy="535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00">
                <a:solidFill>
                  <a:srgbClr val="FFFFFF"/>
                </a:solidFill>
              </a:rPr>
              <a:t>Closure of the </a:t>
            </a:r>
            <a:endParaRPr sz="900">
              <a:solidFill>
                <a:srgbClr val="FFFFFF"/>
              </a:solidFill>
            </a:endParaRPr>
          </a:p>
          <a:p>
            <a:pPr marL="0" lvl="0" indent="0" algn="ctr" rtl="0">
              <a:spcBef>
                <a:spcPts val="0"/>
              </a:spcBef>
              <a:spcAft>
                <a:spcPts val="0"/>
              </a:spcAft>
              <a:buNone/>
            </a:pPr>
            <a:r>
              <a:rPr lang="en" sz="900">
                <a:solidFill>
                  <a:srgbClr val="FFFFFF"/>
                </a:solidFill>
              </a:rPr>
              <a:t>Sugar Co.</a:t>
            </a:r>
            <a:endParaRPr sz="900">
              <a:solidFill>
                <a:srgbClr val="FFFFFF"/>
              </a:solidFill>
            </a:endParaRPr>
          </a:p>
          <a:p>
            <a:pPr marL="0" lvl="0" indent="0" algn="ctr" rtl="0">
              <a:spcBef>
                <a:spcPts val="0"/>
              </a:spcBef>
              <a:spcAft>
                <a:spcPts val="0"/>
              </a:spcAft>
              <a:buNone/>
            </a:pPr>
            <a:r>
              <a:rPr lang="en" sz="900">
                <a:solidFill>
                  <a:srgbClr val="FFFFFF"/>
                </a:solidFill>
              </a:rPr>
              <a:t>Total of 2,000 Workers</a:t>
            </a:r>
            <a:endParaRPr sz="900">
              <a:solidFill>
                <a:srgbClr val="FFFFFF"/>
              </a:solidFill>
            </a:endParaRPr>
          </a:p>
          <a:p>
            <a:pPr marL="0" lvl="0" indent="0" algn="ctr" rtl="0">
              <a:spcBef>
                <a:spcPts val="0"/>
              </a:spcBef>
              <a:spcAft>
                <a:spcPts val="0"/>
              </a:spcAft>
              <a:buNone/>
            </a:pPr>
            <a:endParaRPr sz="900">
              <a:solidFill>
                <a:srgbClr val="FFFFFF"/>
              </a:solidFill>
            </a:endParaRPr>
          </a:p>
        </p:txBody>
      </p:sp>
      <p:sp>
        <p:nvSpPr>
          <p:cNvPr id="182" name="Google Shape;182;p29"/>
          <p:cNvSpPr txBox="1"/>
          <p:nvPr/>
        </p:nvSpPr>
        <p:spPr>
          <a:xfrm>
            <a:off x="6618825" y="945725"/>
            <a:ext cx="1476900" cy="371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lt1"/>
                </a:solidFill>
              </a:rPr>
              <a:t>1982</a:t>
            </a:r>
            <a:endParaRPr>
              <a:solidFill>
                <a:srgbClr val="FFFFFF"/>
              </a:solidFill>
            </a:endParaRPr>
          </a:p>
        </p:txBody>
      </p:sp>
      <p:sp>
        <p:nvSpPr>
          <p:cNvPr id="183" name="Google Shape;183;p29"/>
          <p:cNvSpPr txBox="1"/>
          <p:nvPr/>
        </p:nvSpPr>
        <p:spPr>
          <a:xfrm>
            <a:off x="5718950" y="311450"/>
            <a:ext cx="1285500" cy="535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00">
                <a:solidFill>
                  <a:srgbClr val="FFFFFF"/>
                </a:solidFill>
              </a:rPr>
              <a:t>Expansion of </a:t>
            </a:r>
            <a:endParaRPr sz="900">
              <a:solidFill>
                <a:srgbClr val="FFFFFF"/>
              </a:solidFill>
            </a:endParaRPr>
          </a:p>
          <a:p>
            <a:pPr marL="0" lvl="0" indent="0" algn="ctr" rtl="0">
              <a:spcBef>
                <a:spcPts val="0"/>
              </a:spcBef>
              <a:spcAft>
                <a:spcPts val="0"/>
              </a:spcAft>
              <a:buNone/>
            </a:pPr>
            <a:r>
              <a:rPr lang="en" sz="900">
                <a:solidFill>
                  <a:srgbClr val="FFFFFF"/>
                </a:solidFill>
              </a:rPr>
              <a:t>the Town</a:t>
            </a:r>
            <a:endParaRPr sz="900">
              <a:solidFill>
                <a:srgbClr val="FFFFFF"/>
              </a:solidFill>
            </a:endParaRPr>
          </a:p>
          <a:p>
            <a:pPr marL="0" lvl="0" indent="0" algn="ctr" rtl="0">
              <a:spcBef>
                <a:spcPts val="0"/>
              </a:spcBef>
              <a:spcAft>
                <a:spcPts val="0"/>
              </a:spcAft>
              <a:buNone/>
            </a:pPr>
            <a:r>
              <a:rPr lang="en" sz="900">
                <a:solidFill>
                  <a:srgbClr val="FFFFFF"/>
                </a:solidFill>
              </a:rPr>
              <a:t>Total of 8,000 workers</a:t>
            </a:r>
            <a:endParaRPr sz="900">
              <a:solidFill>
                <a:srgbClr val="FFFFFF"/>
              </a:solidFill>
            </a:endParaRPr>
          </a:p>
        </p:txBody>
      </p:sp>
      <p:sp>
        <p:nvSpPr>
          <p:cNvPr id="184" name="Google Shape;184;p29"/>
          <p:cNvSpPr txBox="1"/>
          <p:nvPr/>
        </p:nvSpPr>
        <p:spPr>
          <a:xfrm>
            <a:off x="5579975" y="965550"/>
            <a:ext cx="1476900" cy="371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lt1"/>
                </a:solidFill>
              </a:rPr>
              <a:t>1968</a:t>
            </a:r>
            <a:endParaRPr>
              <a:solidFill>
                <a:srgbClr val="FFFFFF"/>
              </a:solidFill>
            </a:endParaRPr>
          </a:p>
        </p:txBody>
      </p:sp>
      <p:sp>
        <p:nvSpPr>
          <p:cNvPr id="185" name="Google Shape;185;p29"/>
          <p:cNvSpPr txBox="1"/>
          <p:nvPr/>
        </p:nvSpPr>
        <p:spPr>
          <a:xfrm>
            <a:off x="7762800" y="310100"/>
            <a:ext cx="1285500" cy="535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00">
                <a:solidFill>
                  <a:srgbClr val="FFFFFF"/>
                </a:solidFill>
              </a:rPr>
              <a:t>Today Keaau is a suburb of Hilo. Total 2.6 SQ Miles with a population of 2,200</a:t>
            </a:r>
            <a:endParaRPr sz="900">
              <a:solidFill>
                <a:srgbClr val="FFFFFF"/>
              </a:solidFill>
            </a:endParaRPr>
          </a:p>
        </p:txBody>
      </p:sp>
      <p:sp>
        <p:nvSpPr>
          <p:cNvPr id="186" name="Google Shape;186;p29"/>
          <p:cNvSpPr txBox="1"/>
          <p:nvPr/>
        </p:nvSpPr>
        <p:spPr>
          <a:xfrm>
            <a:off x="8068875" y="988575"/>
            <a:ext cx="633600" cy="326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lt1"/>
                </a:solidFill>
              </a:rPr>
              <a:t>2019</a:t>
            </a:r>
            <a:endParaRPr/>
          </a:p>
        </p:txBody>
      </p:sp>
      <p:cxnSp>
        <p:nvCxnSpPr>
          <p:cNvPr id="187" name="Google Shape;187;p29"/>
          <p:cNvCxnSpPr/>
          <p:nvPr/>
        </p:nvCxnSpPr>
        <p:spPr>
          <a:xfrm rot="10800000">
            <a:off x="672650" y="1389988"/>
            <a:ext cx="0" cy="199500"/>
          </a:xfrm>
          <a:prstGeom prst="straightConnector1">
            <a:avLst/>
          </a:prstGeom>
          <a:noFill/>
          <a:ln w="9525" cap="flat" cmpd="sng">
            <a:solidFill>
              <a:schemeClr val="dk2"/>
            </a:solidFill>
            <a:prstDash val="solid"/>
            <a:round/>
            <a:headEnd type="none" w="med" len="med"/>
            <a:tailEnd type="none" w="med" len="med"/>
          </a:ln>
        </p:spPr>
      </p:cxnSp>
      <p:pic>
        <p:nvPicPr>
          <p:cNvPr id="188" name="Google Shape;188;p29"/>
          <p:cNvPicPr preferRelativeResize="0"/>
          <p:nvPr/>
        </p:nvPicPr>
        <p:blipFill rotWithShape="1">
          <a:blip r:embed="rId3">
            <a:alphaModFix/>
          </a:blip>
          <a:srcRect t="41724"/>
          <a:stretch/>
        </p:blipFill>
        <p:spPr>
          <a:xfrm flipH="1">
            <a:off x="10025" y="2146100"/>
            <a:ext cx="9144000" cy="299740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pic>
        <p:nvPicPr>
          <p:cNvPr id="193" name="Google Shape;193;p30"/>
          <p:cNvPicPr preferRelativeResize="0"/>
          <p:nvPr/>
        </p:nvPicPr>
        <p:blipFill>
          <a:blip r:embed="rId3">
            <a:alphaModFix/>
          </a:blip>
          <a:stretch>
            <a:fillRect/>
          </a:stretch>
        </p:blipFill>
        <p:spPr>
          <a:xfrm>
            <a:off x="0" y="-260050"/>
            <a:ext cx="9144000" cy="554304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1"/>
          <p:cNvSpPr/>
          <p:nvPr/>
        </p:nvSpPr>
        <p:spPr>
          <a:xfrm>
            <a:off x="10025" y="-26675"/>
            <a:ext cx="9144000" cy="5190300"/>
          </a:xfrm>
          <a:prstGeom prst="rect">
            <a:avLst/>
          </a:prstGeom>
          <a:solidFill>
            <a:srgbClr val="43434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99" name="Google Shape;199;p31"/>
          <p:cNvPicPr preferRelativeResize="0"/>
          <p:nvPr/>
        </p:nvPicPr>
        <p:blipFill rotWithShape="1">
          <a:blip r:embed="rId3">
            <a:alphaModFix amt="80000"/>
          </a:blip>
          <a:srcRect l="15885" t="37890" r="28688" b="8204"/>
          <a:stretch/>
        </p:blipFill>
        <p:spPr>
          <a:xfrm>
            <a:off x="2048235" y="-12"/>
            <a:ext cx="5180741" cy="5143501"/>
          </a:xfrm>
          <a:prstGeom prst="rect">
            <a:avLst/>
          </a:prstGeom>
          <a:noFill/>
          <a:ln>
            <a:noFill/>
          </a:ln>
        </p:spPr>
      </p:pic>
      <p:pic>
        <p:nvPicPr>
          <p:cNvPr id="200" name="Google Shape;200;p31"/>
          <p:cNvPicPr preferRelativeResize="0"/>
          <p:nvPr/>
        </p:nvPicPr>
        <p:blipFill rotWithShape="1">
          <a:blip r:embed="rId4">
            <a:alphaModFix/>
          </a:blip>
          <a:srcRect t="23459" r="19678"/>
          <a:stretch/>
        </p:blipFill>
        <p:spPr>
          <a:xfrm>
            <a:off x="2083950" y="-23363"/>
            <a:ext cx="5109275" cy="5190226"/>
          </a:xfrm>
          <a:prstGeom prst="rect">
            <a:avLst/>
          </a:prstGeom>
          <a:noFill/>
          <a:ln>
            <a:noFill/>
          </a:ln>
        </p:spPr>
      </p:pic>
      <p:sp>
        <p:nvSpPr>
          <p:cNvPr id="201" name="Google Shape;201;p31"/>
          <p:cNvSpPr txBox="1"/>
          <p:nvPr/>
        </p:nvSpPr>
        <p:spPr>
          <a:xfrm>
            <a:off x="7393775" y="4566875"/>
            <a:ext cx="1637400" cy="44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FFFFFF"/>
                </a:solidFill>
              </a:rPr>
              <a:t>Historic Map</a:t>
            </a:r>
            <a:endParaRPr>
              <a:solidFill>
                <a:srgbClr val="FFFFFF"/>
              </a:solidFill>
            </a:endParaRPr>
          </a:p>
        </p:txBody>
      </p:sp>
      <p:sp>
        <p:nvSpPr>
          <p:cNvPr id="202" name="Google Shape;202;p31"/>
          <p:cNvSpPr txBox="1"/>
          <p:nvPr/>
        </p:nvSpPr>
        <p:spPr>
          <a:xfrm>
            <a:off x="7393775" y="4566875"/>
            <a:ext cx="1637400" cy="44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FFFFFF"/>
                </a:solidFill>
                <a:highlight>
                  <a:srgbClr val="434343"/>
                </a:highlight>
              </a:rPr>
              <a:t>     2019 Map</a:t>
            </a:r>
            <a:endParaRPr>
              <a:solidFill>
                <a:srgbClr val="FFFFFF"/>
              </a:solidFill>
              <a:highlight>
                <a:srgbClr val="434343"/>
              </a:highlight>
            </a:endParaRPr>
          </a:p>
        </p:txBody>
      </p:sp>
      <p:sp>
        <p:nvSpPr>
          <p:cNvPr id="203" name="Google Shape;203;p31"/>
          <p:cNvSpPr/>
          <p:nvPr/>
        </p:nvSpPr>
        <p:spPr>
          <a:xfrm>
            <a:off x="2190000" y="4922400"/>
            <a:ext cx="221100" cy="221100"/>
          </a:xfrm>
          <a:prstGeom prst="upArrow">
            <a:avLst>
              <a:gd name="adj1" fmla="val 50000"/>
              <a:gd name="adj2"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0"/>
                                        </p:tgtEl>
                                        <p:attrNameLst>
                                          <p:attrName>style.visibility</p:attrName>
                                        </p:attrNameLst>
                                      </p:cBhvr>
                                      <p:to>
                                        <p:strVal val="visible"/>
                                      </p:to>
                                    </p:set>
                                    <p:animEffect transition="in" filter="fade">
                                      <p:cBhvr>
                                        <p:cTn id="7" dur="1000"/>
                                        <p:tgtEl>
                                          <p:spTgt spid="200"/>
                                        </p:tgtEl>
                                      </p:cBhvr>
                                    </p:animEffect>
                                  </p:childTnLst>
                                </p:cTn>
                              </p:par>
                              <p:par>
                                <p:cTn id="8" presetID="10" presetClass="entr" presetSubtype="0" fill="hold" nodeType="withEffect">
                                  <p:stCondLst>
                                    <p:cond delay="0"/>
                                  </p:stCondLst>
                                  <p:childTnLst>
                                    <p:set>
                                      <p:cBhvr>
                                        <p:cTn id="9" dur="1" fill="hold">
                                          <p:stCondLst>
                                            <p:cond delay="0"/>
                                          </p:stCondLst>
                                        </p:cTn>
                                        <p:tgtEl>
                                          <p:spTgt spid="202"/>
                                        </p:tgtEl>
                                        <p:attrNameLst>
                                          <p:attrName>style.visibility</p:attrName>
                                        </p:attrNameLst>
                                      </p:cBhvr>
                                      <p:to>
                                        <p:strVal val="visible"/>
                                      </p:to>
                                    </p:set>
                                    <p:animEffect transition="in" filter="fade">
                                      <p:cBhvr>
                                        <p:cTn id="10" dur="1000"/>
                                        <p:tgtEl>
                                          <p:spTgt spid="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0" name="Google Shape;60;p14"/>
          <p:cNvPicPr preferRelativeResize="0"/>
          <p:nvPr/>
        </p:nvPicPr>
        <p:blipFill>
          <a:blip r:embed="rId3">
            <a:alphaModFix/>
          </a:blip>
          <a:stretch>
            <a:fillRect/>
          </a:stretch>
        </p:blipFill>
        <p:spPr>
          <a:xfrm>
            <a:off x="0" y="0"/>
            <a:ext cx="9143993" cy="51435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pic>
        <p:nvPicPr>
          <p:cNvPr id="208" name="Google Shape;208;p32"/>
          <p:cNvPicPr preferRelativeResize="0"/>
          <p:nvPr/>
        </p:nvPicPr>
        <p:blipFill rotWithShape="1">
          <a:blip r:embed="rId3">
            <a:alphaModFix/>
          </a:blip>
          <a:srcRect t="37305" b="7810"/>
          <a:stretch/>
        </p:blipFill>
        <p:spPr>
          <a:xfrm>
            <a:off x="0" y="0"/>
            <a:ext cx="9144001" cy="5143502"/>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3"/>
          <p:cNvSpPr/>
          <p:nvPr/>
        </p:nvSpPr>
        <p:spPr>
          <a:xfrm>
            <a:off x="0" y="-23400"/>
            <a:ext cx="9144000" cy="5190300"/>
          </a:xfrm>
          <a:prstGeom prst="rect">
            <a:avLst/>
          </a:prstGeom>
          <a:solidFill>
            <a:srgbClr val="43434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4" name="Google Shape;214;p33"/>
          <p:cNvPicPr preferRelativeResize="0"/>
          <p:nvPr/>
        </p:nvPicPr>
        <p:blipFill>
          <a:blip r:embed="rId3">
            <a:alphaModFix/>
          </a:blip>
          <a:stretch>
            <a:fillRect/>
          </a:stretch>
        </p:blipFill>
        <p:spPr>
          <a:xfrm>
            <a:off x="1929800" y="-23400"/>
            <a:ext cx="5332482" cy="5190300"/>
          </a:xfrm>
          <a:prstGeom prst="rect">
            <a:avLst/>
          </a:prstGeom>
          <a:noFill/>
          <a:ln>
            <a:noFill/>
          </a:ln>
        </p:spPr>
      </p:pic>
      <p:pic>
        <p:nvPicPr>
          <p:cNvPr id="215" name="Google Shape;215;p33"/>
          <p:cNvPicPr preferRelativeResize="0"/>
          <p:nvPr/>
        </p:nvPicPr>
        <p:blipFill>
          <a:blip r:embed="rId4">
            <a:alphaModFix/>
          </a:blip>
          <a:stretch>
            <a:fillRect/>
          </a:stretch>
        </p:blipFill>
        <p:spPr>
          <a:xfrm>
            <a:off x="2747000" y="3810450"/>
            <a:ext cx="202325" cy="202325"/>
          </a:xfrm>
          <a:prstGeom prst="rect">
            <a:avLst/>
          </a:prstGeom>
          <a:noFill/>
          <a:ln>
            <a:noFill/>
          </a:ln>
        </p:spPr>
      </p:pic>
      <p:pic>
        <p:nvPicPr>
          <p:cNvPr id="216" name="Google Shape;216;p33"/>
          <p:cNvPicPr preferRelativeResize="0"/>
          <p:nvPr/>
        </p:nvPicPr>
        <p:blipFill>
          <a:blip r:embed="rId5">
            <a:alphaModFix/>
          </a:blip>
          <a:stretch>
            <a:fillRect/>
          </a:stretch>
        </p:blipFill>
        <p:spPr>
          <a:xfrm>
            <a:off x="4572000" y="4683400"/>
            <a:ext cx="202325" cy="202325"/>
          </a:xfrm>
          <a:prstGeom prst="rect">
            <a:avLst/>
          </a:prstGeom>
          <a:noFill/>
          <a:ln>
            <a:noFill/>
          </a:ln>
        </p:spPr>
      </p:pic>
      <p:sp>
        <p:nvSpPr>
          <p:cNvPr id="217" name="Google Shape;217;p33"/>
          <p:cNvSpPr/>
          <p:nvPr/>
        </p:nvSpPr>
        <p:spPr>
          <a:xfrm>
            <a:off x="2190000" y="4922400"/>
            <a:ext cx="221100" cy="221100"/>
          </a:xfrm>
          <a:prstGeom prst="upArrow">
            <a:avLst>
              <a:gd name="adj1" fmla="val 50000"/>
              <a:gd name="adj2"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8" name="Google Shape;218;p33"/>
          <p:cNvPicPr preferRelativeResize="0"/>
          <p:nvPr/>
        </p:nvPicPr>
        <p:blipFill>
          <a:blip r:embed="rId4">
            <a:alphaModFix/>
          </a:blip>
          <a:stretch>
            <a:fillRect/>
          </a:stretch>
        </p:blipFill>
        <p:spPr>
          <a:xfrm>
            <a:off x="2889350" y="2245000"/>
            <a:ext cx="202325" cy="202325"/>
          </a:xfrm>
          <a:prstGeom prst="rect">
            <a:avLst/>
          </a:prstGeom>
          <a:noFill/>
          <a:ln>
            <a:noFill/>
          </a:ln>
        </p:spPr>
      </p:pic>
      <p:pic>
        <p:nvPicPr>
          <p:cNvPr id="219" name="Google Shape;219;p33"/>
          <p:cNvPicPr preferRelativeResize="0"/>
          <p:nvPr/>
        </p:nvPicPr>
        <p:blipFill>
          <a:blip r:embed="rId4">
            <a:alphaModFix/>
          </a:blip>
          <a:stretch>
            <a:fillRect/>
          </a:stretch>
        </p:blipFill>
        <p:spPr>
          <a:xfrm>
            <a:off x="2288325" y="2042675"/>
            <a:ext cx="202325" cy="202325"/>
          </a:xfrm>
          <a:prstGeom prst="rect">
            <a:avLst/>
          </a:prstGeom>
          <a:noFill/>
          <a:ln>
            <a:noFill/>
          </a:ln>
        </p:spPr>
      </p:pic>
      <p:pic>
        <p:nvPicPr>
          <p:cNvPr id="220" name="Google Shape;220;p33"/>
          <p:cNvPicPr preferRelativeResize="0"/>
          <p:nvPr/>
        </p:nvPicPr>
        <p:blipFill>
          <a:blip r:embed="rId4">
            <a:alphaModFix/>
          </a:blip>
          <a:stretch>
            <a:fillRect/>
          </a:stretch>
        </p:blipFill>
        <p:spPr>
          <a:xfrm>
            <a:off x="3525650" y="1786300"/>
            <a:ext cx="202325" cy="202325"/>
          </a:xfrm>
          <a:prstGeom prst="rect">
            <a:avLst/>
          </a:prstGeom>
          <a:noFill/>
          <a:ln>
            <a:noFill/>
          </a:ln>
        </p:spPr>
      </p:pic>
      <p:pic>
        <p:nvPicPr>
          <p:cNvPr id="221" name="Google Shape;221;p33"/>
          <p:cNvPicPr preferRelativeResize="0"/>
          <p:nvPr/>
        </p:nvPicPr>
        <p:blipFill>
          <a:blip r:embed="rId4">
            <a:alphaModFix/>
          </a:blip>
          <a:stretch>
            <a:fillRect/>
          </a:stretch>
        </p:blipFill>
        <p:spPr>
          <a:xfrm>
            <a:off x="3616225" y="2703700"/>
            <a:ext cx="202325" cy="202325"/>
          </a:xfrm>
          <a:prstGeom prst="rect">
            <a:avLst/>
          </a:prstGeom>
          <a:noFill/>
          <a:ln>
            <a:noFill/>
          </a:ln>
        </p:spPr>
      </p:pic>
      <p:pic>
        <p:nvPicPr>
          <p:cNvPr id="222" name="Google Shape;222;p33"/>
          <p:cNvPicPr preferRelativeResize="0"/>
          <p:nvPr/>
        </p:nvPicPr>
        <p:blipFill>
          <a:blip r:embed="rId4">
            <a:alphaModFix/>
          </a:blip>
          <a:stretch>
            <a:fillRect/>
          </a:stretch>
        </p:blipFill>
        <p:spPr>
          <a:xfrm>
            <a:off x="3668025" y="2245000"/>
            <a:ext cx="202325" cy="202325"/>
          </a:xfrm>
          <a:prstGeom prst="rect">
            <a:avLst/>
          </a:prstGeom>
          <a:noFill/>
          <a:ln>
            <a:noFill/>
          </a:ln>
        </p:spPr>
      </p:pic>
      <p:pic>
        <p:nvPicPr>
          <p:cNvPr id="223" name="Google Shape;223;p33"/>
          <p:cNvPicPr preferRelativeResize="0"/>
          <p:nvPr/>
        </p:nvPicPr>
        <p:blipFill>
          <a:blip r:embed="rId4">
            <a:alphaModFix/>
          </a:blip>
          <a:stretch>
            <a:fillRect/>
          </a:stretch>
        </p:blipFill>
        <p:spPr>
          <a:xfrm>
            <a:off x="3870350" y="3512500"/>
            <a:ext cx="202325" cy="202325"/>
          </a:xfrm>
          <a:prstGeom prst="rect">
            <a:avLst/>
          </a:prstGeom>
          <a:noFill/>
          <a:ln>
            <a:noFill/>
          </a:ln>
        </p:spPr>
      </p:pic>
      <p:pic>
        <p:nvPicPr>
          <p:cNvPr id="224" name="Google Shape;224;p33"/>
          <p:cNvPicPr preferRelativeResize="0"/>
          <p:nvPr/>
        </p:nvPicPr>
        <p:blipFill>
          <a:blip r:embed="rId4">
            <a:alphaModFix/>
          </a:blip>
          <a:stretch>
            <a:fillRect/>
          </a:stretch>
        </p:blipFill>
        <p:spPr>
          <a:xfrm>
            <a:off x="4572000" y="3608125"/>
            <a:ext cx="202325" cy="202325"/>
          </a:xfrm>
          <a:prstGeom prst="rect">
            <a:avLst/>
          </a:prstGeom>
          <a:noFill/>
          <a:ln>
            <a:noFill/>
          </a:ln>
        </p:spPr>
      </p:pic>
      <p:pic>
        <p:nvPicPr>
          <p:cNvPr id="225" name="Google Shape;225;p33"/>
          <p:cNvPicPr preferRelativeResize="0"/>
          <p:nvPr/>
        </p:nvPicPr>
        <p:blipFill>
          <a:blip r:embed="rId4">
            <a:alphaModFix/>
          </a:blip>
          <a:stretch>
            <a:fillRect/>
          </a:stretch>
        </p:blipFill>
        <p:spPr>
          <a:xfrm>
            <a:off x="4275925" y="2974850"/>
            <a:ext cx="202325" cy="202325"/>
          </a:xfrm>
          <a:prstGeom prst="rect">
            <a:avLst/>
          </a:prstGeom>
          <a:noFill/>
          <a:ln>
            <a:noFill/>
          </a:ln>
        </p:spPr>
      </p:pic>
      <p:pic>
        <p:nvPicPr>
          <p:cNvPr id="226" name="Google Shape;226;p33"/>
          <p:cNvPicPr preferRelativeResize="0"/>
          <p:nvPr/>
        </p:nvPicPr>
        <p:blipFill>
          <a:blip r:embed="rId4">
            <a:alphaModFix/>
          </a:blip>
          <a:stretch>
            <a:fillRect/>
          </a:stretch>
        </p:blipFill>
        <p:spPr>
          <a:xfrm>
            <a:off x="4572000" y="3075600"/>
            <a:ext cx="202325" cy="202325"/>
          </a:xfrm>
          <a:prstGeom prst="rect">
            <a:avLst/>
          </a:prstGeom>
          <a:noFill/>
          <a:ln>
            <a:noFill/>
          </a:ln>
        </p:spPr>
      </p:pic>
      <p:pic>
        <p:nvPicPr>
          <p:cNvPr id="227" name="Google Shape;227;p33"/>
          <p:cNvPicPr preferRelativeResize="0"/>
          <p:nvPr/>
        </p:nvPicPr>
        <p:blipFill>
          <a:blip r:embed="rId4">
            <a:alphaModFix/>
          </a:blip>
          <a:stretch>
            <a:fillRect/>
          </a:stretch>
        </p:blipFill>
        <p:spPr>
          <a:xfrm>
            <a:off x="4952400" y="3310175"/>
            <a:ext cx="202325" cy="202325"/>
          </a:xfrm>
          <a:prstGeom prst="rect">
            <a:avLst/>
          </a:prstGeom>
          <a:noFill/>
          <a:ln>
            <a:noFill/>
          </a:ln>
        </p:spPr>
      </p:pic>
      <p:pic>
        <p:nvPicPr>
          <p:cNvPr id="228" name="Google Shape;228;p33"/>
          <p:cNvPicPr preferRelativeResize="0"/>
          <p:nvPr/>
        </p:nvPicPr>
        <p:blipFill>
          <a:blip r:embed="rId4">
            <a:alphaModFix/>
          </a:blip>
          <a:stretch>
            <a:fillRect/>
          </a:stretch>
        </p:blipFill>
        <p:spPr>
          <a:xfrm>
            <a:off x="3949525" y="2385850"/>
            <a:ext cx="202325" cy="202325"/>
          </a:xfrm>
          <a:prstGeom prst="rect">
            <a:avLst/>
          </a:prstGeom>
          <a:noFill/>
          <a:ln>
            <a:noFill/>
          </a:ln>
        </p:spPr>
      </p:pic>
      <p:pic>
        <p:nvPicPr>
          <p:cNvPr id="229" name="Google Shape;229;p33"/>
          <p:cNvPicPr preferRelativeResize="0"/>
          <p:nvPr/>
        </p:nvPicPr>
        <p:blipFill>
          <a:blip r:embed="rId4">
            <a:alphaModFix/>
          </a:blip>
          <a:stretch>
            <a:fillRect/>
          </a:stretch>
        </p:blipFill>
        <p:spPr>
          <a:xfrm>
            <a:off x="3159325" y="2385850"/>
            <a:ext cx="202325" cy="202325"/>
          </a:xfrm>
          <a:prstGeom prst="rect">
            <a:avLst/>
          </a:prstGeom>
          <a:noFill/>
          <a:ln>
            <a:noFill/>
          </a:ln>
        </p:spPr>
      </p:pic>
      <p:pic>
        <p:nvPicPr>
          <p:cNvPr id="230" name="Google Shape;230;p33"/>
          <p:cNvPicPr preferRelativeResize="0"/>
          <p:nvPr/>
        </p:nvPicPr>
        <p:blipFill>
          <a:blip r:embed="rId4">
            <a:alphaModFix/>
          </a:blip>
          <a:stretch>
            <a:fillRect/>
          </a:stretch>
        </p:blipFill>
        <p:spPr>
          <a:xfrm>
            <a:off x="2288325" y="4481075"/>
            <a:ext cx="202325" cy="202325"/>
          </a:xfrm>
          <a:prstGeom prst="rect">
            <a:avLst/>
          </a:prstGeom>
          <a:noFill/>
          <a:ln>
            <a:noFill/>
          </a:ln>
        </p:spPr>
      </p:pic>
      <p:pic>
        <p:nvPicPr>
          <p:cNvPr id="231" name="Google Shape;231;p33"/>
          <p:cNvPicPr preferRelativeResize="0"/>
          <p:nvPr/>
        </p:nvPicPr>
        <p:blipFill>
          <a:blip r:embed="rId4">
            <a:alphaModFix/>
          </a:blip>
          <a:stretch>
            <a:fillRect/>
          </a:stretch>
        </p:blipFill>
        <p:spPr>
          <a:xfrm>
            <a:off x="5714400" y="3769000"/>
            <a:ext cx="202325" cy="202325"/>
          </a:xfrm>
          <a:prstGeom prst="rect">
            <a:avLst/>
          </a:prstGeom>
          <a:noFill/>
          <a:ln>
            <a:noFill/>
          </a:ln>
        </p:spPr>
      </p:pic>
      <p:pic>
        <p:nvPicPr>
          <p:cNvPr id="232" name="Google Shape;232;p33"/>
          <p:cNvPicPr preferRelativeResize="0"/>
          <p:nvPr/>
        </p:nvPicPr>
        <p:blipFill>
          <a:blip r:embed="rId4">
            <a:alphaModFix/>
          </a:blip>
          <a:stretch>
            <a:fillRect/>
          </a:stretch>
        </p:blipFill>
        <p:spPr>
          <a:xfrm>
            <a:off x="5414750" y="3449250"/>
            <a:ext cx="202325" cy="202325"/>
          </a:xfrm>
          <a:prstGeom prst="rect">
            <a:avLst/>
          </a:prstGeom>
          <a:noFill/>
          <a:ln>
            <a:noFill/>
          </a:ln>
        </p:spPr>
      </p:pic>
      <p:pic>
        <p:nvPicPr>
          <p:cNvPr id="233" name="Google Shape;233;p33"/>
          <p:cNvPicPr preferRelativeResize="0"/>
          <p:nvPr/>
        </p:nvPicPr>
        <p:blipFill>
          <a:blip r:embed="rId5">
            <a:alphaModFix/>
          </a:blip>
          <a:stretch>
            <a:fillRect/>
          </a:stretch>
        </p:blipFill>
        <p:spPr>
          <a:xfrm>
            <a:off x="3277800" y="3246925"/>
            <a:ext cx="202325" cy="202325"/>
          </a:xfrm>
          <a:prstGeom prst="rect">
            <a:avLst/>
          </a:prstGeom>
          <a:noFill/>
          <a:ln>
            <a:noFill/>
          </a:ln>
        </p:spPr>
      </p:pic>
      <p:pic>
        <p:nvPicPr>
          <p:cNvPr id="234" name="Google Shape;234;p33"/>
          <p:cNvPicPr preferRelativeResize="0"/>
          <p:nvPr/>
        </p:nvPicPr>
        <p:blipFill>
          <a:blip r:embed="rId5">
            <a:alphaModFix/>
          </a:blip>
          <a:stretch>
            <a:fillRect/>
          </a:stretch>
        </p:blipFill>
        <p:spPr>
          <a:xfrm>
            <a:off x="6160975" y="666750"/>
            <a:ext cx="202325" cy="202325"/>
          </a:xfrm>
          <a:prstGeom prst="rect">
            <a:avLst/>
          </a:prstGeom>
          <a:noFill/>
          <a:ln>
            <a:noFill/>
          </a:ln>
        </p:spPr>
      </p:pic>
      <p:pic>
        <p:nvPicPr>
          <p:cNvPr id="235" name="Google Shape;235;p33"/>
          <p:cNvPicPr preferRelativeResize="0"/>
          <p:nvPr/>
        </p:nvPicPr>
        <p:blipFill>
          <a:blip r:embed="rId4">
            <a:alphaModFix/>
          </a:blip>
          <a:stretch>
            <a:fillRect/>
          </a:stretch>
        </p:blipFill>
        <p:spPr>
          <a:xfrm>
            <a:off x="3949525" y="1145075"/>
            <a:ext cx="202325" cy="2023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15"/>
                                        </p:tgtEl>
                                        <p:attrNameLst>
                                          <p:attrName>style.visibility</p:attrName>
                                        </p:attrNameLst>
                                      </p:cBhvr>
                                      <p:to>
                                        <p:strVal val="visible"/>
                                      </p:to>
                                    </p:set>
                                    <p:anim calcmode="lin" valueType="num">
                                      <p:cBhvr additive="base">
                                        <p:cTn id="7" dur="1000"/>
                                        <p:tgtEl>
                                          <p:spTgt spid="215"/>
                                        </p:tgtEl>
                                        <p:attrNameLst>
                                          <p:attrName>ppt_w</p:attrName>
                                        </p:attrNameLst>
                                      </p:cBhvr>
                                      <p:tavLst>
                                        <p:tav tm="0">
                                          <p:val>
                                            <p:strVal val="0"/>
                                          </p:val>
                                        </p:tav>
                                        <p:tav tm="100000">
                                          <p:val>
                                            <p:strVal val="#ppt_w"/>
                                          </p:val>
                                        </p:tav>
                                      </p:tavLst>
                                    </p:anim>
                                    <p:anim calcmode="lin" valueType="num">
                                      <p:cBhvr additive="base">
                                        <p:cTn id="8" dur="1000"/>
                                        <p:tgtEl>
                                          <p:spTgt spid="215"/>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18"/>
                                        </p:tgtEl>
                                        <p:attrNameLst>
                                          <p:attrName>style.visibility</p:attrName>
                                        </p:attrNameLst>
                                      </p:cBhvr>
                                      <p:to>
                                        <p:strVal val="visible"/>
                                      </p:to>
                                    </p:set>
                                    <p:anim calcmode="lin" valueType="num">
                                      <p:cBhvr additive="base">
                                        <p:cTn id="11" dur="1000"/>
                                        <p:tgtEl>
                                          <p:spTgt spid="218"/>
                                        </p:tgtEl>
                                        <p:attrNameLst>
                                          <p:attrName>ppt_w</p:attrName>
                                        </p:attrNameLst>
                                      </p:cBhvr>
                                      <p:tavLst>
                                        <p:tav tm="0">
                                          <p:val>
                                            <p:strVal val="0"/>
                                          </p:val>
                                        </p:tav>
                                        <p:tav tm="100000">
                                          <p:val>
                                            <p:strVal val="#ppt_w"/>
                                          </p:val>
                                        </p:tav>
                                      </p:tavLst>
                                    </p:anim>
                                    <p:anim calcmode="lin" valueType="num">
                                      <p:cBhvr additive="base">
                                        <p:cTn id="12" dur="1000"/>
                                        <p:tgtEl>
                                          <p:spTgt spid="218"/>
                                        </p:tgtEl>
                                        <p:attrNameLst>
                                          <p:attrName>ppt_h</p:attrName>
                                        </p:attrNameLst>
                                      </p:cBhvr>
                                      <p:tavLst>
                                        <p:tav tm="0">
                                          <p:val>
                                            <p:str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219"/>
                                        </p:tgtEl>
                                        <p:attrNameLst>
                                          <p:attrName>style.visibility</p:attrName>
                                        </p:attrNameLst>
                                      </p:cBhvr>
                                      <p:to>
                                        <p:strVal val="visible"/>
                                      </p:to>
                                    </p:set>
                                    <p:anim calcmode="lin" valueType="num">
                                      <p:cBhvr additive="base">
                                        <p:cTn id="15" dur="1000"/>
                                        <p:tgtEl>
                                          <p:spTgt spid="219"/>
                                        </p:tgtEl>
                                        <p:attrNameLst>
                                          <p:attrName>ppt_w</p:attrName>
                                        </p:attrNameLst>
                                      </p:cBhvr>
                                      <p:tavLst>
                                        <p:tav tm="0">
                                          <p:val>
                                            <p:strVal val="0"/>
                                          </p:val>
                                        </p:tav>
                                        <p:tav tm="100000">
                                          <p:val>
                                            <p:strVal val="#ppt_w"/>
                                          </p:val>
                                        </p:tav>
                                      </p:tavLst>
                                    </p:anim>
                                    <p:anim calcmode="lin" valueType="num">
                                      <p:cBhvr additive="base">
                                        <p:cTn id="16" dur="1000"/>
                                        <p:tgtEl>
                                          <p:spTgt spid="219"/>
                                        </p:tgtEl>
                                        <p:attrNameLst>
                                          <p:attrName>ppt_h</p:attrName>
                                        </p:attrNameLst>
                                      </p:cBhvr>
                                      <p:tavLst>
                                        <p:tav tm="0">
                                          <p:val>
                                            <p:str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220"/>
                                        </p:tgtEl>
                                        <p:attrNameLst>
                                          <p:attrName>style.visibility</p:attrName>
                                        </p:attrNameLst>
                                      </p:cBhvr>
                                      <p:to>
                                        <p:strVal val="visible"/>
                                      </p:to>
                                    </p:set>
                                    <p:anim calcmode="lin" valueType="num">
                                      <p:cBhvr additive="base">
                                        <p:cTn id="19" dur="1000"/>
                                        <p:tgtEl>
                                          <p:spTgt spid="220"/>
                                        </p:tgtEl>
                                        <p:attrNameLst>
                                          <p:attrName>ppt_w</p:attrName>
                                        </p:attrNameLst>
                                      </p:cBhvr>
                                      <p:tavLst>
                                        <p:tav tm="0">
                                          <p:val>
                                            <p:strVal val="0"/>
                                          </p:val>
                                        </p:tav>
                                        <p:tav tm="100000">
                                          <p:val>
                                            <p:strVal val="#ppt_w"/>
                                          </p:val>
                                        </p:tav>
                                      </p:tavLst>
                                    </p:anim>
                                    <p:anim calcmode="lin" valueType="num">
                                      <p:cBhvr additive="base">
                                        <p:cTn id="20" dur="1000"/>
                                        <p:tgtEl>
                                          <p:spTgt spid="220"/>
                                        </p:tgtEl>
                                        <p:attrNameLst>
                                          <p:attrName>ppt_h</p:attrName>
                                        </p:attrNameLst>
                                      </p:cBhvr>
                                      <p:tavLst>
                                        <p:tav tm="0">
                                          <p:val>
                                            <p:str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221"/>
                                        </p:tgtEl>
                                        <p:attrNameLst>
                                          <p:attrName>style.visibility</p:attrName>
                                        </p:attrNameLst>
                                      </p:cBhvr>
                                      <p:to>
                                        <p:strVal val="visible"/>
                                      </p:to>
                                    </p:set>
                                    <p:anim calcmode="lin" valueType="num">
                                      <p:cBhvr additive="base">
                                        <p:cTn id="23" dur="1000"/>
                                        <p:tgtEl>
                                          <p:spTgt spid="221"/>
                                        </p:tgtEl>
                                        <p:attrNameLst>
                                          <p:attrName>ppt_w</p:attrName>
                                        </p:attrNameLst>
                                      </p:cBhvr>
                                      <p:tavLst>
                                        <p:tav tm="0">
                                          <p:val>
                                            <p:strVal val="0"/>
                                          </p:val>
                                        </p:tav>
                                        <p:tav tm="100000">
                                          <p:val>
                                            <p:strVal val="#ppt_w"/>
                                          </p:val>
                                        </p:tav>
                                      </p:tavLst>
                                    </p:anim>
                                    <p:anim calcmode="lin" valueType="num">
                                      <p:cBhvr additive="base">
                                        <p:cTn id="24" dur="1000"/>
                                        <p:tgtEl>
                                          <p:spTgt spid="221"/>
                                        </p:tgtEl>
                                        <p:attrNameLst>
                                          <p:attrName>ppt_h</p:attrName>
                                        </p:attrNameLst>
                                      </p:cBhvr>
                                      <p:tavLst>
                                        <p:tav tm="0">
                                          <p:val>
                                            <p:str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222"/>
                                        </p:tgtEl>
                                        <p:attrNameLst>
                                          <p:attrName>style.visibility</p:attrName>
                                        </p:attrNameLst>
                                      </p:cBhvr>
                                      <p:to>
                                        <p:strVal val="visible"/>
                                      </p:to>
                                    </p:set>
                                    <p:anim calcmode="lin" valueType="num">
                                      <p:cBhvr additive="base">
                                        <p:cTn id="27" dur="1000"/>
                                        <p:tgtEl>
                                          <p:spTgt spid="222"/>
                                        </p:tgtEl>
                                        <p:attrNameLst>
                                          <p:attrName>ppt_w</p:attrName>
                                        </p:attrNameLst>
                                      </p:cBhvr>
                                      <p:tavLst>
                                        <p:tav tm="0">
                                          <p:val>
                                            <p:strVal val="0"/>
                                          </p:val>
                                        </p:tav>
                                        <p:tav tm="100000">
                                          <p:val>
                                            <p:strVal val="#ppt_w"/>
                                          </p:val>
                                        </p:tav>
                                      </p:tavLst>
                                    </p:anim>
                                    <p:anim calcmode="lin" valueType="num">
                                      <p:cBhvr additive="base">
                                        <p:cTn id="28" dur="1000"/>
                                        <p:tgtEl>
                                          <p:spTgt spid="222"/>
                                        </p:tgtEl>
                                        <p:attrNameLst>
                                          <p:attrName>ppt_h</p:attrName>
                                        </p:attrNameLst>
                                      </p:cBhvr>
                                      <p:tavLst>
                                        <p:tav tm="0">
                                          <p:val>
                                            <p:str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223"/>
                                        </p:tgtEl>
                                        <p:attrNameLst>
                                          <p:attrName>style.visibility</p:attrName>
                                        </p:attrNameLst>
                                      </p:cBhvr>
                                      <p:to>
                                        <p:strVal val="visible"/>
                                      </p:to>
                                    </p:set>
                                    <p:anim calcmode="lin" valueType="num">
                                      <p:cBhvr additive="base">
                                        <p:cTn id="31" dur="1000"/>
                                        <p:tgtEl>
                                          <p:spTgt spid="223"/>
                                        </p:tgtEl>
                                        <p:attrNameLst>
                                          <p:attrName>ppt_w</p:attrName>
                                        </p:attrNameLst>
                                      </p:cBhvr>
                                      <p:tavLst>
                                        <p:tav tm="0">
                                          <p:val>
                                            <p:strVal val="0"/>
                                          </p:val>
                                        </p:tav>
                                        <p:tav tm="100000">
                                          <p:val>
                                            <p:strVal val="#ppt_w"/>
                                          </p:val>
                                        </p:tav>
                                      </p:tavLst>
                                    </p:anim>
                                    <p:anim calcmode="lin" valueType="num">
                                      <p:cBhvr additive="base">
                                        <p:cTn id="32" dur="1000"/>
                                        <p:tgtEl>
                                          <p:spTgt spid="223"/>
                                        </p:tgtEl>
                                        <p:attrNameLst>
                                          <p:attrName>ppt_h</p:attrName>
                                        </p:attrNameLst>
                                      </p:cBhvr>
                                      <p:tavLst>
                                        <p:tav tm="0">
                                          <p:val>
                                            <p:str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224"/>
                                        </p:tgtEl>
                                        <p:attrNameLst>
                                          <p:attrName>style.visibility</p:attrName>
                                        </p:attrNameLst>
                                      </p:cBhvr>
                                      <p:to>
                                        <p:strVal val="visible"/>
                                      </p:to>
                                    </p:set>
                                    <p:anim calcmode="lin" valueType="num">
                                      <p:cBhvr additive="base">
                                        <p:cTn id="35" dur="1000"/>
                                        <p:tgtEl>
                                          <p:spTgt spid="224"/>
                                        </p:tgtEl>
                                        <p:attrNameLst>
                                          <p:attrName>ppt_w</p:attrName>
                                        </p:attrNameLst>
                                      </p:cBhvr>
                                      <p:tavLst>
                                        <p:tav tm="0">
                                          <p:val>
                                            <p:strVal val="0"/>
                                          </p:val>
                                        </p:tav>
                                        <p:tav tm="100000">
                                          <p:val>
                                            <p:strVal val="#ppt_w"/>
                                          </p:val>
                                        </p:tav>
                                      </p:tavLst>
                                    </p:anim>
                                    <p:anim calcmode="lin" valueType="num">
                                      <p:cBhvr additive="base">
                                        <p:cTn id="36" dur="1000"/>
                                        <p:tgtEl>
                                          <p:spTgt spid="224"/>
                                        </p:tgtEl>
                                        <p:attrNameLst>
                                          <p:attrName>ppt_h</p:attrName>
                                        </p:attrNameLst>
                                      </p:cBhvr>
                                      <p:tavLst>
                                        <p:tav tm="0">
                                          <p:val>
                                            <p:strVal val="0"/>
                                          </p:val>
                                        </p:tav>
                                        <p:tav tm="100000">
                                          <p:val>
                                            <p:strVal val="#ppt_h"/>
                                          </p:val>
                                        </p:tav>
                                      </p:tavLst>
                                    </p:anim>
                                  </p:childTnLst>
                                </p:cTn>
                              </p:par>
                              <p:par>
                                <p:cTn id="37" presetID="23" presetClass="entr" presetSubtype="16" fill="hold" nodeType="withEffect">
                                  <p:stCondLst>
                                    <p:cond delay="0"/>
                                  </p:stCondLst>
                                  <p:childTnLst>
                                    <p:set>
                                      <p:cBhvr>
                                        <p:cTn id="38" dur="1" fill="hold">
                                          <p:stCondLst>
                                            <p:cond delay="0"/>
                                          </p:stCondLst>
                                        </p:cTn>
                                        <p:tgtEl>
                                          <p:spTgt spid="225"/>
                                        </p:tgtEl>
                                        <p:attrNameLst>
                                          <p:attrName>style.visibility</p:attrName>
                                        </p:attrNameLst>
                                      </p:cBhvr>
                                      <p:to>
                                        <p:strVal val="visible"/>
                                      </p:to>
                                    </p:set>
                                    <p:anim calcmode="lin" valueType="num">
                                      <p:cBhvr additive="base">
                                        <p:cTn id="39" dur="1000"/>
                                        <p:tgtEl>
                                          <p:spTgt spid="225"/>
                                        </p:tgtEl>
                                        <p:attrNameLst>
                                          <p:attrName>ppt_w</p:attrName>
                                        </p:attrNameLst>
                                      </p:cBhvr>
                                      <p:tavLst>
                                        <p:tav tm="0">
                                          <p:val>
                                            <p:strVal val="0"/>
                                          </p:val>
                                        </p:tav>
                                        <p:tav tm="100000">
                                          <p:val>
                                            <p:strVal val="#ppt_w"/>
                                          </p:val>
                                        </p:tav>
                                      </p:tavLst>
                                    </p:anim>
                                    <p:anim calcmode="lin" valueType="num">
                                      <p:cBhvr additive="base">
                                        <p:cTn id="40" dur="1000"/>
                                        <p:tgtEl>
                                          <p:spTgt spid="225"/>
                                        </p:tgtEl>
                                        <p:attrNameLst>
                                          <p:attrName>ppt_h</p:attrName>
                                        </p:attrNameLst>
                                      </p:cBhvr>
                                      <p:tavLst>
                                        <p:tav tm="0">
                                          <p:val>
                                            <p:str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226"/>
                                        </p:tgtEl>
                                        <p:attrNameLst>
                                          <p:attrName>style.visibility</p:attrName>
                                        </p:attrNameLst>
                                      </p:cBhvr>
                                      <p:to>
                                        <p:strVal val="visible"/>
                                      </p:to>
                                    </p:set>
                                    <p:anim calcmode="lin" valueType="num">
                                      <p:cBhvr additive="base">
                                        <p:cTn id="43" dur="1000"/>
                                        <p:tgtEl>
                                          <p:spTgt spid="226"/>
                                        </p:tgtEl>
                                        <p:attrNameLst>
                                          <p:attrName>ppt_w</p:attrName>
                                        </p:attrNameLst>
                                      </p:cBhvr>
                                      <p:tavLst>
                                        <p:tav tm="0">
                                          <p:val>
                                            <p:strVal val="0"/>
                                          </p:val>
                                        </p:tav>
                                        <p:tav tm="100000">
                                          <p:val>
                                            <p:strVal val="#ppt_w"/>
                                          </p:val>
                                        </p:tav>
                                      </p:tavLst>
                                    </p:anim>
                                    <p:anim calcmode="lin" valueType="num">
                                      <p:cBhvr additive="base">
                                        <p:cTn id="44" dur="1000"/>
                                        <p:tgtEl>
                                          <p:spTgt spid="226"/>
                                        </p:tgtEl>
                                        <p:attrNameLst>
                                          <p:attrName>ppt_h</p:attrName>
                                        </p:attrNameLst>
                                      </p:cBhvr>
                                      <p:tavLst>
                                        <p:tav tm="0">
                                          <p:val>
                                            <p:strVal val="0"/>
                                          </p:val>
                                        </p:tav>
                                        <p:tav tm="100000">
                                          <p:val>
                                            <p:strVal val="#ppt_h"/>
                                          </p:val>
                                        </p:tav>
                                      </p:tavLst>
                                    </p:anim>
                                  </p:childTnLst>
                                </p:cTn>
                              </p:par>
                              <p:par>
                                <p:cTn id="45" presetID="23" presetClass="entr" presetSubtype="16" fill="hold" nodeType="withEffect">
                                  <p:stCondLst>
                                    <p:cond delay="0"/>
                                  </p:stCondLst>
                                  <p:childTnLst>
                                    <p:set>
                                      <p:cBhvr>
                                        <p:cTn id="46" dur="1" fill="hold">
                                          <p:stCondLst>
                                            <p:cond delay="0"/>
                                          </p:stCondLst>
                                        </p:cTn>
                                        <p:tgtEl>
                                          <p:spTgt spid="227"/>
                                        </p:tgtEl>
                                        <p:attrNameLst>
                                          <p:attrName>style.visibility</p:attrName>
                                        </p:attrNameLst>
                                      </p:cBhvr>
                                      <p:to>
                                        <p:strVal val="visible"/>
                                      </p:to>
                                    </p:set>
                                    <p:anim calcmode="lin" valueType="num">
                                      <p:cBhvr additive="base">
                                        <p:cTn id="47" dur="1000"/>
                                        <p:tgtEl>
                                          <p:spTgt spid="227"/>
                                        </p:tgtEl>
                                        <p:attrNameLst>
                                          <p:attrName>ppt_w</p:attrName>
                                        </p:attrNameLst>
                                      </p:cBhvr>
                                      <p:tavLst>
                                        <p:tav tm="0">
                                          <p:val>
                                            <p:strVal val="0"/>
                                          </p:val>
                                        </p:tav>
                                        <p:tav tm="100000">
                                          <p:val>
                                            <p:strVal val="#ppt_w"/>
                                          </p:val>
                                        </p:tav>
                                      </p:tavLst>
                                    </p:anim>
                                    <p:anim calcmode="lin" valueType="num">
                                      <p:cBhvr additive="base">
                                        <p:cTn id="48" dur="1000"/>
                                        <p:tgtEl>
                                          <p:spTgt spid="227"/>
                                        </p:tgtEl>
                                        <p:attrNameLst>
                                          <p:attrName>ppt_h</p:attrName>
                                        </p:attrNameLst>
                                      </p:cBhvr>
                                      <p:tavLst>
                                        <p:tav tm="0">
                                          <p:val>
                                            <p:strVal val="0"/>
                                          </p:val>
                                        </p:tav>
                                        <p:tav tm="100000">
                                          <p:val>
                                            <p:strVal val="#ppt_h"/>
                                          </p:val>
                                        </p:tav>
                                      </p:tavLst>
                                    </p:anim>
                                  </p:childTnLst>
                                </p:cTn>
                              </p:par>
                              <p:par>
                                <p:cTn id="49" presetID="23" presetClass="entr" presetSubtype="16" fill="hold" nodeType="withEffect">
                                  <p:stCondLst>
                                    <p:cond delay="0"/>
                                  </p:stCondLst>
                                  <p:childTnLst>
                                    <p:set>
                                      <p:cBhvr>
                                        <p:cTn id="50" dur="1" fill="hold">
                                          <p:stCondLst>
                                            <p:cond delay="0"/>
                                          </p:stCondLst>
                                        </p:cTn>
                                        <p:tgtEl>
                                          <p:spTgt spid="228"/>
                                        </p:tgtEl>
                                        <p:attrNameLst>
                                          <p:attrName>style.visibility</p:attrName>
                                        </p:attrNameLst>
                                      </p:cBhvr>
                                      <p:to>
                                        <p:strVal val="visible"/>
                                      </p:to>
                                    </p:set>
                                    <p:anim calcmode="lin" valueType="num">
                                      <p:cBhvr additive="base">
                                        <p:cTn id="51" dur="1000"/>
                                        <p:tgtEl>
                                          <p:spTgt spid="228"/>
                                        </p:tgtEl>
                                        <p:attrNameLst>
                                          <p:attrName>ppt_w</p:attrName>
                                        </p:attrNameLst>
                                      </p:cBhvr>
                                      <p:tavLst>
                                        <p:tav tm="0">
                                          <p:val>
                                            <p:strVal val="0"/>
                                          </p:val>
                                        </p:tav>
                                        <p:tav tm="100000">
                                          <p:val>
                                            <p:strVal val="#ppt_w"/>
                                          </p:val>
                                        </p:tav>
                                      </p:tavLst>
                                    </p:anim>
                                    <p:anim calcmode="lin" valueType="num">
                                      <p:cBhvr additive="base">
                                        <p:cTn id="52" dur="1000"/>
                                        <p:tgtEl>
                                          <p:spTgt spid="228"/>
                                        </p:tgtEl>
                                        <p:attrNameLst>
                                          <p:attrName>ppt_h</p:attrName>
                                        </p:attrNameLst>
                                      </p:cBhvr>
                                      <p:tavLst>
                                        <p:tav tm="0">
                                          <p:val>
                                            <p:strVal val="0"/>
                                          </p:val>
                                        </p:tav>
                                        <p:tav tm="100000">
                                          <p:val>
                                            <p:strVal val="#ppt_h"/>
                                          </p:val>
                                        </p:tav>
                                      </p:tavLst>
                                    </p:anim>
                                  </p:childTnLst>
                                </p:cTn>
                              </p:par>
                              <p:par>
                                <p:cTn id="53" presetID="23" presetClass="entr" presetSubtype="16" fill="hold" nodeType="withEffect">
                                  <p:stCondLst>
                                    <p:cond delay="0"/>
                                  </p:stCondLst>
                                  <p:childTnLst>
                                    <p:set>
                                      <p:cBhvr>
                                        <p:cTn id="54" dur="1" fill="hold">
                                          <p:stCondLst>
                                            <p:cond delay="0"/>
                                          </p:stCondLst>
                                        </p:cTn>
                                        <p:tgtEl>
                                          <p:spTgt spid="229"/>
                                        </p:tgtEl>
                                        <p:attrNameLst>
                                          <p:attrName>style.visibility</p:attrName>
                                        </p:attrNameLst>
                                      </p:cBhvr>
                                      <p:to>
                                        <p:strVal val="visible"/>
                                      </p:to>
                                    </p:set>
                                    <p:anim calcmode="lin" valueType="num">
                                      <p:cBhvr additive="base">
                                        <p:cTn id="55" dur="1000"/>
                                        <p:tgtEl>
                                          <p:spTgt spid="229"/>
                                        </p:tgtEl>
                                        <p:attrNameLst>
                                          <p:attrName>ppt_w</p:attrName>
                                        </p:attrNameLst>
                                      </p:cBhvr>
                                      <p:tavLst>
                                        <p:tav tm="0">
                                          <p:val>
                                            <p:strVal val="0"/>
                                          </p:val>
                                        </p:tav>
                                        <p:tav tm="100000">
                                          <p:val>
                                            <p:strVal val="#ppt_w"/>
                                          </p:val>
                                        </p:tav>
                                      </p:tavLst>
                                    </p:anim>
                                    <p:anim calcmode="lin" valueType="num">
                                      <p:cBhvr additive="base">
                                        <p:cTn id="56" dur="1000"/>
                                        <p:tgtEl>
                                          <p:spTgt spid="229"/>
                                        </p:tgtEl>
                                        <p:attrNameLst>
                                          <p:attrName>ppt_h</p:attrName>
                                        </p:attrNameLst>
                                      </p:cBhvr>
                                      <p:tavLst>
                                        <p:tav tm="0">
                                          <p:val>
                                            <p:strVal val="0"/>
                                          </p:val>
                                        </p:tav>
                                        <p:tav tm="100000">
                                          <p:val>
                                            <p:strVal val="#ppt_h"/>
                                          </p:val>
                                        </p:tav>
                                      </p:tavLst>
                                    </p:anim>
                                  </p:childTnLst>
                                </p:cTn>
                              </p:par>
                              <p:par>
                                <p:cTn id="57" presetID="23" presetClass="entr" presetSubtype="16" fill="hold" nodeType="withEffect">
                                  <p:stCondLst>
                                    <p:cond delay="0"/>
                                  </p:stCondLst>
                                  <p:childTnLst>
                                    <p:set>
                                      <p:cBhvr>
                                        <p:cTn id="58" dur="1" fill="hold">
                                          <p:stCondLst>
                                            <p:cond delay="0"/>
                                          </p:stCondLst>
                                        </p:cTn>
                                        <p:tgtEl>
                                          <p:spTgt spid="230"/>
                                        </p:tgtEl>
                                        <p:attrNameLst>
                                          <p:attrName>style.visibility</p:attrName>
                                        </p:attrNameLst>
                                      </p:cBhvr>
                                      <p:to>
                                        <p:strVal val="visible"/>
                                      </p:to>
                                    </p:set>
                                    <p:anim calcmode="lin" valueType="num">
                                      <p:cBhvr additive="base">
                                        <p:cTn id="59" dur="1000"/>
                                        <p:tgtEl>
                                          <p:spTgt spid="230"/>
                                        </p:tgtEl>
                                        <p:attrNameLst>
                                          <p:attrName>ppt_w</p:attrName>
                                        </p:attrNameLst>
                                      </p:cBhvr>
                                      <p:tavLst>
                                        <p:tav tm="0">
                                          <p:val>
                                            <p:strVal val="0"/>
                                          </p:val>
                                        </p:tav>
                                        <p:tav tm="100000">
                                          <p:val>
                                            <p:strVal val="#ppt_w"/>
                                          </p:val>
                                        </p:tav>
                                      </p:tavLst>
                                    </p:anim>
                                    <p:anim calcmode="lin" valueType="num">
                                      <p:cBhvr additive="base">
                                        <p:cTn id="60" dur="1000"/>
                                        <p:tgtEl>
                                          <p:spTgt spid="230"/>
                                        </p:tgtEl>
                                        <p:attrNameLst>
                                          <p:attrName>ppt_h</p:attrName>
                                        </p:attrNameLst>
                                      </p:cBhvr>
                                      <p:tavLst>
                                        <p:tav tm="0">
                                          <p:val>
                                            <p:strVal val="0"/>
                                          </p:val>
                                        </p:tav>
                                        <p:tav tm="100000">
                                          <p:val>
                                            <p:strVal val="#ppt_h"/>
                                          </p:val>
                                        </p:tav>
                                      </p:tavLst>
                                    </p:anim>
                                  </p:childTnLst>
                                </p:cTn>
                              </p:par>
                              <p:par>
                                <p:cTn id="61" presetID="23" presetClass="entr" presetSubtype="16" fill="hold" nodeType="withEffect">
                                  <p:stCondLst>
                                    <p:cond delay="0"/>
                                  </p:stCondLst>
                                  <p:childTnLst>
                                    <p:set>
                                      <p:cBhvr>
                                        <p:cTn id="62" dur="1" fill="hold">
                                          <p:stCondLst>
                                            <p:cond delay="0"/>
                                          </p:stCondLst>
                                        </p:cTn>
                                        <p:tgtEl>
                                          <p:spTgt spid="232"/>
                                        </p:tgtEl>
                                        <p:attrNameLst>
                                          <p:attrName>style.visibility</p:attrName>
                                        </p:attrNameLst>
                                      </p:cBhvr>
                                      <p:to>
                                        <p:strVal val="visible"/>
                                      </p:to>
                                    </p:set>
                                    <p:anim calcmode="lin" valueType="num">
                                      <p:cBhvr additive="base">
                                        <p:cTn id="63" dur="1000"/>
                                        <p:tgtEl>
                                          <p:spTgt spid="232"/>
                                        </p:tgtEl>
                                        <p:attrNameLst>
                                          <p:attrName>ppt_w</p:attrName>
                                        </p:attrNameLst>
                                      </p:cBhvr>
                                      <p:tavLst>
                                        <p:tav tm="0">
                                          <p:val>
                                            <p:strVal val="0"/>
                                          </p:val>
                                        </p:tav>
                                        <p:tav tm="100000">
                                          <p:val>
                                            <p:strVal val="#ppt_w"/>
                                          </p:val>
                                        </p:tav>
                                      </p:tavLst>
                                    </p:anim>
                                    <p:anim calcmode="lin" valueType="num">
                                      <p:cBhvr additive="base">
                                        <p:cTn id="64" dur="1000"/>
                                        <p:tgtEl>
                                          <p:spTgt spid="232"/>
                                        </p:tgtEl>
                                        <p:attrNameLst>
                                          <p:attrName>ppt_h</p:attrName>
                                        </p:attrNameLst>
                                      </p:cBhvr>
                                      <p:tavLst>
                                        <p:tav tm="0">
                                          <p:val>
                                            <p:strVal val="0"/>
                                          </p:val>
                                        </p:tav>
                                        <p:tav tm="100000">
                                          <p:val>
                                            <p:strVal val="#ppt_h"/>
                                          </p:val>
                                        </p:tav>
                                      </p:tavLst>
                                    </p:anim>
                                  </p:childTnLst>
                                </p:cTn>
                              </p:par>
                              <p:par>
                                <p:cTn id="65" presetID="23" presetClass="entr" presetSubtype="16" fill="hold" nodeType="withEffect">
                                  <p:stCondLst>
                                    <p:cond delay="0"/>
                                  </p:stCondLst>
                                  <p:childTnLst>
                                    <p:set>
                                      <p:cBhvr>
                                        <p:cTn id="66" dur="1" fill="hold">
                                          <p:stCondLst>
                                            <p:cond delay="0"/>
                                          </p:stCondLst>
                                        </p:cTn>
                                        <p:tgtEl>
                                          <p:spTgt spid="231"/>
                                        </p:tgtEl>
                                        <p:attrNameLst>
                                          <p:attrName>style.visibility</p:attrName>
                                        </p:attrNameLst>
                                      </p:cBhvr>
                                      <p:to>
                                        <p:strVal val="visible"/>
                                      </p:to>
                                    </p:set>
                                    <p:anim calcmode="lin" valueType="num">
                                      <p:cBhvr additive="base">
                                        <p:cTn id="67" dur="1000"/>
                                        <p:tgtEl>
                                          <p:spTgt spid="231"/>
                                        </p:tgtEl>
                                        <p:attrNameLst>
                                          <p:attrName>ppt_w</p:attrName>
                                        </p:attrNameLst>
                                      </p:cBhvr>
                                      <p:tavLst>
                                        <p:tav tm="0">
                                          <p:val>
                                            <p:strVal val="0"/>
                                          </p:val>
                                        </p:tav>
                                        <p:tav tm="100000">
                                          <p:val>
                                            <p:strVal val="#ppt_w"/>
                                          </p:val>
                                        </p:tav>
                                      </p:tavLst>
                                    </p:anim>
                                    <p:anim calcmode="lin" valueType="num">
                                      <p:cBhvr additive="base">
                                        <p:cTn id="68" dur="1000"/>
                                        <p:tgtEl>
                                          <p:spTgt spid="231"/>
                                        </p:tgtEl>
                                        <p:attrNameLst>
                                          <p:attrName>ppt_h</p:attrName>
                                        </p:attrNameLst>
                                      </p:cBhvr>
                                      <p:tavLst>
                                        <p:tav tm="0">
                                          <p:val>
                                            <p:strVal val="0"/>
                                          </p:val>
                                        </p:tav>
                                        <p:tav tm="100000">
                                          <p:val>
                                            <p:strVal val="#ppt_h"/>
                                          </p:val>
                                        </p:tav>
                                      </p:tavLst>
                                    </p:anim>
                                  </p:childTnLst>
                                </p:cTn>
                              </p:par>
                              <p:par>
                                <p:cTn id="69" presetID="23" presetClass="entr" presetSubtype="16" fill="hold" nodeType="withEffect">
                                  <p:stCondLst>
                                    <p:cond delay="0"/>
                                  </p:stCondLst>
                                  <p:childTnLst>
                                    <p:set>
                                      <p:cBhvr>
                                        <p:cTn id="70" dur="1" fill="hold">
                                          <p:stCondLst>
                                            <p:cond delay="0"/>
                                          </p:stCondLst>
                                        </p:cTn>
                                        <p:tgtEl>
                                          <p:spTgt spid="235"/>
                                        </p:tgtEl>
                                        <p:attrNameLst>
                                          <p:attrName>style.visibility</p:attrName>
                                        </p:attrNameLst>
                                      </p:cBhvr>
                                      <p:to>
                                        <p:strVal val="visible"/>
                                      </p:to>
                                    </p:set>
                                    <p:anim calcmode="lin" valueType="num">
                                      <p:cBhvr additive="base">
                                        <p:cTn id="71" dur="1000"/>
                                        <p:tgtEl>
                                          <p:spTgt spid="235"/>
                                        </p:tgtEl>
                                        <p:attrNameLst>
                                          <p:attrName>ppt_w</p:attrName>
                                        </p:attrNameLst>
                                      </p:cBhvr>
                                      <p:tavLst>
                                        <p:tav tm="0">
                                          <p:val>
                                            <p:strVal val="0"/>
                                          </p:val>
                                        </p:tav>
                                        <p:tav tm="100000">
                                          <p:val>
                                            <p:strVal val="#ppt_w"/>
                                          </p:val>
                                        </p:tav>
                                      </p:tavLst>
                                    </p:anim>
                                    <p:anim calcmode="lin" valueType="num">
                                      <p:cBhvr additive="base">
                                        <p:cTn id="72" dur="1000"/>
                                        <p:tgtEl>
                                          <p:spTgt spid="235"/>
                                        </p:tgtEl>
                                        <p:attrNameLst>
                                          <p:attrName>ppt_h</p:attrName>
                                        </p:attrNameLst>
                                      </p:cBhvr>
                                      <p:tavLst>
                                        <p:tav tm="0">
                                          <p:val>
                                            <p:strVal val="0"/>
                                          </p:val>
                                        </p:tav>
                                        <p:tav tm="100000">
                                          <p:val>
                                            <p:strVal val="#ppt_h"/>
                                          </p:val>
                                        </p:tav>
                                      </p:tavLst>
                                    </p:anim>
                                  </p:childTnLst>
                                </p:cTn>
                              </p:par>
                            </p:childTnLst>
                          </p:cTn>
                        </p:par>
                      </p:childTnLst>
                    </p:cTn>
                  </p:par>
                  <p:par>
                    <p:cTn id="73" fill="hold">
                      <p:stCondLst>
                        <p:cond delay="indefinite"/>
                      </p:stCondLst>
                      <p:childTnLst>
                        <p:par>
                          <p:cTn id="74" fill="hold">
                            <p:stCondLst>
                              <p:cond delay="0"/>
                            </p:stCondLst>
                            <p:childTnLst>
                              <p:par>
                                <p:cTn id="75" presetID="23" presetClass="entr" presetSubtype="16" fill="hold" nodeType="clickEffect">
                                  <p:stCondLst>
                                    <p:cond delay="0"/>
                                  </p:stCondLst>
                                  <p:childTnLst>
                                    <p:set>
                                      <p:cBhvr>
                                        <p:cTn id="76" dur="1" fill="hold">
                                          <p:stCondLst>
                                            <p:cond delay="0"/>
                                          </p:stCondLst>
                                        </p:cTn>
                                        <p:tgtEl>
                                          <p:spTgt spid="233"/>
                                        </p:tgtEl>
                                        <p:attrNameLst>
                                          <p:attrName>style.visibility</p:attrName>
                                        </p:attrNameLst>
                                      </p:cBhvr>
                                      <p:to>
                                        <p:strVal val="visible"/>
                                      </p:to>
                                    </p:set>
                                    <p:anim calcmode="lin" valueType="num">
                                      <p:cBhvr additive="base">
                                        <p:cTn id="77" dur="1000"/>
                                        <p:tgtEl>
                                          <p:spTgt spid="233"/>
                                        </p:tgtEl>
                                        <p:attrNameLst>
                                          <p:attrName>ppt_w</p:attrName>
                                        </p:attrNameLst>
                                      </p:cBhvr>
                                      <p:tavLst>
                                        <p:tav tm="0">
                                          <p:val>
                                            <p:strVal val="0"/>
                                          </p:val>
                                        </p:tav>
                                        <p:tav tm="100000">
                                          <p:val>
                                            <p:strVal val="#ppt_w"/>
                                          </p:val>
                                        </p:tav>
                                      </p:tavLst>
                                    </p:anim>
                                    <p:anim calcmode="lin" valueType="num">
                                      <p:cBhvr additive="base">
                                        <p:cTn id="78" dur="1000"/>
                                        <p:tgtEl>
                                          <p:spTgt spid="233"/>
                                        </p:tgtEl>
                                        <p:attrNameLst>
                                          <p:attrName>ppt_h</p:attrName>
                                        </p:attrNameLst>
                                      </p:cBhvr>
                                      <p:tavLst>
                                        <p:tav tm="0">
                                          <p:val>
                                            <p:strVal val="0"/>
                                          </p:val>
                                        </p:tav>
                                        <p:tav tm="100000">
                                          <p:val>
                                            <p:strVal val="#ppt_h"/>
                                          </p:val>
                                        </p:tav>
                                      </p:tavLst>
                                    </p:anim>
                                  </p:childTnLst>
                                </p:cTn>
                              </p:par>
                            </p:childTnLst>
                          </p:cTn>
                        </p:par>
                      </p:childTnLst>
                    </p:cTn>
                  </p:par>
                  <p:par>
                    <p:cTn id="79" fill="hold">
                      <p:stCondLst>
                        <p:cond delay="indefinite"/>
                      </p:stCondLst>
                      <p:childTnLst>
                        <p:par>
                          <p:cTn id="80" fill="hold">
                            <p:stCondLst>
                              <p:cond delay="0"/>
                            </p:stCondLst>
                            <p:childTnLst>
                              <p:par>
                                <p:cTn id="81" presetID="23" presetClass="entr" presetSubtype="16" fill="hold" nodeType="clickEffect">
                                  <p:stCondLst>
                                    <p:cond delay="0"/>
                                  </p:stCondLst>
                                  <p:childTnLst>
                                    <p:set>
                                      <p:cBhvr>
                                        <p:cTn id="82" dur="1" fill="hold">
                                          <p:stCondLst>
                                            <p:cond delay="0"/>
                                          </p:stCondLst>
                                        </p:cTn>
                                        <p:tgtEl>
                                          <p:spTgt spid="216"/>
                                        </p:tgtEl>
                                        <p:attrNameLst>
                                          <p:attrName>style.visibility</p:attrName>
                                        </p:attrNameLst>
                                      </p:cBhvr>
                                      <p:to>
                                        <p:strVal val="visible"/>
                                      </p:to>
                                    </p:set>
                                    <p:anim calcmode="lin" valueType="num">
                                      <p:cBhvr additive="base">
                                        <p:cTn id="83" dur="1000"/>
                                        <p:tgtEl>
                                          <p:spTgt spid="216"/>
                                        </p:tgtEl>
                                        <p:attrNameLst>
                                          <p:attrName>ppt_w</p:attrName>
                                        </p:attrNameLst>
                                      </p:cBhvr>
                                      <p:tavLst>
                                        <p:tav tm="0">
                                          <p:val>
                                            <p:strVal val="0"/>
                                          </p:val>
                                        </p:tav>
                                        <p:tav tm="100000">
                                          <p:val>
                                            <p:strVal val="#ppt_w"/>
                                          </p:val>
                                        </p:tav>
                                      </p:tavLst>
                                    </p:anim>
                                    <p:anim calcmode="lin" valueType="num">
                                      <p:cBhvr additive="base">
                                        <p:cTn id="84" dur="1000"/>
                                        <p:tgtEl>
                                          <p:spTgt spid="216"/>
                                        </p:tgtEl>
                                        <p:attrNameLst>
                                          <p:attrName>ppt_h</p:attrName>
                                        </p:attrNameLst>
                                      </p:cBhvr>
                                      <p:tavLst>
                                        <p:tav tm="0">
                                          <p:val>
                                            <p:strVal val="0"/>
                                          </p:val>
                                        </p:tav>
                                        <p:tav tm="100000">
                                          <p:val>
                                            <p:strVal val="#ppt_h"/>
                                          </p:val>
                                        </p:tav>
                                      </p:tavLst>
                                    </p:anim>
                                  </p:childTnLst>
                                </p:cTn>
                              </p:par>
                            </p:childTnLst>
                          </p:cTn>
                        </p:par>
                      </p:childTnLst>
                    </p:cTn>
                  </p:par>
                  <p:par>
                    <p:cTn id="85" fill="hold">
                      <p:stCondLst>
                        <p:cond delay="indefinite"/>
                      </p:stCondLst>
                      <p:childTnLst>
                        <p:par>
                          <p:cTn id="86" fill="hold">
                            <p:stCondLst>
                              <p:cond delay="0"/>
                            </p:stCondLst>
                            <p:childTnLst>
                              <p:par>
                                <p:cTn id="87" presetID="23" presetClass="entr" presetSubtype="16" fill="hold" nodeType="clickEffect">
                                  <p:stCondLst>
                                    <p:cond delay="0"/>
                                  </p:stCondLst>
                                  <p:childTnLst>
                                    <p:set>
                                      <p:cBhvr>
                                        <p:cTn id="88" dur="1" fill="hold">
                                          <p:stCondLst>
                                            <p:cond delay="0"/>
                                          </p:stCondLst>
                                        </p:cTn>
                                        <p:tgtEl>
                                          <p:spTgt spid="234"/>
                                        </p:tgtEl>
                                        <p:attrNameLst>
                                          <p:attrName>style.visibility</p:attrName>
                                        </p:attrNameLst>
                                      </p:cBhvr>
                                      <p:to>
                                        <p:strVal val="visible"/>
                                      </p:to>
                                    </p:set>
                                    <p:anim calcmode="lin" valueType="num">
                                      <p:cBhvr additive="base">
                                        <p:cTn id="89" dur="1000"/>
                                        <p:tgtEl>
                                          <p:spTgt spid="234"/>
                                        </p:tgtEl>
                                        <p:attrNameLst>
                                          <p:attrName>ppt_w</p:attrName>
                                        </p:attrNameLst>
                                      </p:cBhvr>
                                      <p:tavLst>
                                        <p:tav tm="0">
                                          <p:val>
                                            <p:strVal val="0"/>
                                          </p:val>
                                        </p:tav>
                                        <p:tav tm="100000">
                                          <p:val>
                                            <p:strVal val="#ppt_w"/>
                                          </p:val>
                                        </p:tav>
                                      </p:tavLst>
                                    </p:anim>
                                    <p:anim calcmode="lin" valueType="num">
                                      <p:cBhvr additive="base">
                                        <p:cTn id="90" dur="1000"/>
                                        <p:tgtEl>
                                          <p:spTgt spid="234"/>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pic>
        <p:nvPicPr>
          <p:cNvPr id="240" name="Google Shape;240;p34"/>
          <p:cNvPicPr preferRelativeResize="0"/>
          <p:nvPr/>
        </p:nvPicPr>
        <p:blipFill>
          <a:blip r:embed="rId3">
            <a:alphaModFix/>
          </a:blip>
          <a:stretch>
            <a:fillRect/>
          </a:stretch>
        </p:blipFill>
        <p:spPr>
          <a:xfrm>
            <a:off x="0" y="-475750"/>
            <a:ext cx="9144001" cy="5619260"/>
          </a:xfrm>
          <a:prstGeom prst="rect">
            <a:avLst/>
          </a:prstGeom>
          <a:noFill/>
          <a:ln>
            <a:noFill/>
          </a:ln>
        </p:spPr>
      </p:pic>
      <p:pic>
        <p:nvPicPr>
          <p:cNvPr id="241" name="Google Shape;241;p34"/>
          <p:cNvPicPr preferRelativeResize="0"/>
          <p:nvPr/>
        </p:nvPicPr>
        <p:blipFill>
          <a:blip r:embed="rId4">
            <a:alphaModFix/>
          </a:blip>
          <a:stretch>
            <a:fillRect/>
          </a:stretch>
        </p:blipFill>
        <p:spPr>
          <a:xfrm>
            <a:off x="1" y="-291325"/>
            <a:ext cx="9143999" cy="559718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1"/>
                                        </p:tgtEl>
                                        <p:attrNameLst>
                                          <p:attrName>style.visibility</p:attrName>
                                        </p:attrNameLst>
                                      </p:cBhvr>
                                      <p:to>
                                        <p:strVal val="visible"/>
                                      </p:to>
                                    </p:set>
                                    <p:animEffect transition="in" filter="fade">
                                      <p:cBhvr>
                                        <p:cTn id="7" dur="1000"/>
                                        <p:tgtEl>
                                          <p:spTgt spid="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7" name="Google Shape;247;p3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sp>
        <p:nvSpPr>
          <p:cNvPr id="248" name="Google Shape;248;p35"/>
          <p:cNvSpPr/>
          <p:nvPr/>
        </p:nvSpPr>
        <p:spPr>
          <a:xfrm>
            <a:off x="0" y="-23400"/>
            <a:ext cx="9144000" cy="5190300"/>
          </a:xfrm>
          <a:prstGeom prst="rect">
            <a:avLst/>
          </a:prstGeom>
          <a:solidFill>
            <a:srgbClr val="43434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49" name="Google Shape;249;p35"/>
          <p:cNvPicPr preferRelativeResize="0"/>
          <p:nvPr/>
        </p:nvPicPr>
        <p:blipFill rotWithShape="1">
          <a:blip r:embed="rId3">
            <a:alphaModFix/>
          </a:blip>
          <a:srcRect l="485" t="17142" r="475" b="26560"/>
          <a:stretch/>
        </p:blipFill>
        <p:spPr>
          <a:xfrm>
            <a:off x="0" y="0"/>
            <a:ext cx="9143997" cy="5143503"/>
          </a:xfrm>
          <a:prstGeom prst="rect">
            <a:avLst/>
          </a:prstGeom>
          <a:noFill/>
          <a:ln>
            <a:noFill/>
          </a:ln>
        </p:spPr>
      </p:pic>
      <p:sp>
        <p:nvSpPr>
          <p:cNvPr id="250" name="Google Shape;250;p35"/>
          <p:cNvSpPr/>
          <p:nvPr/>
        </p:nvSpPr>
        <p:spPr>
          <a:xfrm>
            <a:off x="8832300" y="4922400"/>
            <a:ext cx="221100" cy="221100"/>
          </a:xfrm>
          <a:prstGeom prst="upArrow">
            <a:avLst>
              <a:gd name="adj1" fmla="val 50000"/>
              <a:gd name="adj2"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pic>
        <p:nvPicPr>
          <p:cNvPr id="255" name="Google Shape;255;p36"/>
          <p:cNvPicPr preferRelativeResize="0"/>
          <p:nvPr/>
        </p:nvPicPr>
        <p:blipFill rotWithShape="1">
          <a:blip r:embed="rId3">
            <a:alphaModFix/>
          </a:blip>
          <a:srcRect l="10362"/>
          <a:stretch/>
        </p:blipFill>
        <p:spPr>
          <a:xfrm>
            <a:off x="1508438" y="0"/>
            <a:ext cx="6127124" cy="51435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pic>
        <p:nvPicPr>
          <p:cNvPr id="260" name="Google Shape;260;p37"/>
          <p:cNvPicPr preferRelativeResize="0"/>
          <p:nvPr/>
        </p:nvPicPr>
        <p:blipFill>
          <a:blip r:embed="rId3">
            <a:alphaModFix/>
          </a:blip>
          <a:stretch>
            <a:fillRect/>
          </a:stretch>
        </p:blipFill>
        <p:spPr>
          <a:xfrm>
            <a:off x="-950975" y="0"/>
            <a:ext cx="10403044" cy="5143501"/>
          </a:xfrm>
          <a:prstGeom prst="rect">
            <a:avLst/>
          </a:prstGeom>
          <a:noFill/>
          <a:ln>
            <a:noFill/>
          </a:ln>
        </p:spPr>
      </p:pic>
      <p:pic>
        <p:nvPicPr>
          <p:cNvPr id="261" name="Google Shape;261;p37"/>
          <p:cNvPicPr preferRelativeResize="0"/>
          <p:nvPr/>
        </p:nvPicPr>
        <p:blipFill>
          <a:blip r:embed="rId4">
            <a:alphaModFix/>
          </a:blip>
          <a:stretch>
            <a:fillRect/>
          </a:stretch>
        </p:blipFill>
        <p:spPr>
          <a:xfrm>
            <a:off x="-801199" y="0"/>
            <a:ext cx="10103500" cy="6234760"/>
          </a:xfrm>
          <a:prstGeom prst="rect">
            <a:avLst/>
          </a:prstGeom>
          <a:noFill/>
          <a:ln>
            <a:noFill/>
          </a:ln>
        </p:spPr>
      </p:pic>
      <p:pic>
        <p:nvPicPr>
          <p:cNvPr id="262" name="Google Shape;262;p37"/>
          <p:cNvPicPr preferRelativeResize="0"/>
          <p:nvPr/>
        </p:nvPicPr>
        <p:blipFill>
          <a:blip r:embed="rId5">
            <a:alphaModFix/>
          </a:blip>
          <a:stretch>
            <a:fillRect/>
          </a:stretch>
        </p:blipFill>
        <p:spPr>
          <a:xfrm>
            <a:off x="-580325" y="-1"/>
            <a:ext cx="10101952" cy="5143500"/>
          </a:xfrm>
          <a:prstGeom prst="rect">
            <a:avLst/>
          </a:prstGeom>
          <a:noFill/>
          <a:ln>
            <a:noFill/>
          </a:ln>
        </p:spPr>
      </p:pic>
      <p:pic>
        <p:nvPicPr>
          <p:cNvPr id="263" name="Google Shape;263;p37"/>
          <p:cNvPicPr preferRelativeResize="0"/>
          <p:nvPr/>
        </p:nvPicPr>
        <p:blipFill>
          <a:blip r:embed="rId6">
            <a:alphaModFix/>
          </a:blip>
          <a:stretch>
            <a:fillRect/>
          </a:stretch>
        </p:blipFill>
        <p:spPr>
          <a:xfrm>
            <a:off x="-101350" y="0"/>
            <a:ext cx="9143999" cy="6857999"/>
          </a:xfrm>
          <a:prstGeom prst="rect">
            <a:avLst/>
          </a:prstGeom>
          <a:noFill/>
          <a:ln>
            <a:noFill/>
          </a:ln>
        </p:spPr>
      </p:pic>
      <p:pic>
        <p:nvPicPr>
          <p:cNvPr id="264" name="Google Shape;264;p37"/>
          <p:cNvPicPr preferRelativeResize="0"/>
          <p:nvPr/>
        </p:nvPicPr>
        <p:blipFill>
          <a:blip r:embed="rId7">
            <a:alphaModFix/>
          </a:blip>
          <a:stretch>
            <a:fillRect/>
          </a:stretch>
        </p:blipFill>
        <p:spPr>
          <a:xfrm>
            <a:off x="0" y="0"/>
            <a:ext cx="9144000" cy="6096000"/>
          </a:xfrm>
          <a:prstGeom prst="rect">
            <a:avLst/>
          </a:prstGeom>
          <a:noFill/>
          <a:ln>
            <a:noFill/>
          </a:ln>
        </p:spPr>
      </p:pic>
      <p:pic>
        <p:nvPicPr>
          <p:cNvPr id="265" name="Google Shape;265;p37"/>
          <p:cNvPicPr preferRelativeResize="0"/>
          <p:nvPr/>
        </p:nvPicPr>
        <p:blipFill>
          <a:blip r:embed="rId8">
            <a:alphaModFix/>
          </a:blip>
          <a:stretch>
            <a:fillRect/>
          </a:stretch>
        </p:blipFill>
        <p:spPr>
          <a:xfrm>
            <a:off x="-908750" y="0"/>
            <a:ext cx="11060152" cy="5254001"/>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1"/>
                                        </p:tgtEl>
                                        <p:attrNameLst>
                                          <p:attrName>style.visibility</p:attrName>
                                        </p:attrNameLst>
                                      </p:cBhvr>
                                      <p:to>
                                        <p:strVal val="visible"/>
                                      </p:to>
                                    </p:set>
                                    <p:animEffect transition="in" filter="fade">
                                      <p:cBhvr>
                                        <p:cTn id="7" dur="1000"/>
                                        <p:tgtEl>
                                          <p:spTgt spid="2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2"/>
                                        </p:tgtEl>
                                        <p:attrNameLst>
                                          <p:attrName>style.visibility</p:attrName>
                                        </p:attrNameLst>
                                      </p:cBhvr>
                                      <p:to>
                                        <p:strVal val="visible"/>
                                      </p:to>
                                    </p:set>
                                    <p:animEffect transition="in" filter="fade">
                                      <p:cBhvr>
                                        <p:cTn id="12" dur="1000"/>
                                        <p:tgtEl>
                                          <p:spTgt spid="26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3"/>
                                        </p:tgtEl>
                                        <p:attrNameLst>
                                          <p:attrName>style.visibility</p:attrName>
                                        </p:attrNameLst>
                                      </p:cBhvr>
                                      <p:to>
                                        <p:strVal val="visible"/>
                                      </p:to>
                                    </p:set>
                                    <p:animEffect transition="in" filter="fade">
                                      <p:cBhvr>
                                        <p:cTn id="17" dur="1000"/>
                                        <p:tgtEl>
                                          <p:spTgt spid="26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64"/>
                                        </p:tgtEl>
                                        <p:attrNameLst>
                                          <p:attrName>style.visibility</p:attrName>
                                        </p:attrNameLst>
                                      </p:cBhvr>
                                      <p:to>
                                        <p:strVal val="visible"/>
                                      </p:to>
                                    </p:set>
                                    <p:animEffect transition="in" filter="fade">
                                      <p:cBhvr>
                                        <p:cTn id="22" dur="1000"/>
                                        <p:tgtEl>
                                          <p:spTgt spid="26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65"/>
                                        </p:tgtEl>
                                        <p:attrNameLst>
                                          <p:attrName>style.visibility</p:attrName>
                                        </p:attrNameLst>
                                      </p:cBhvr>
                                      <p:to>
                                        <p:strVal val="visible"/>
                                      </p:to>
                                    </p:set>
                                    <p:animEffect transition="in" filter="fade">
                                      <p:cBhvr>
                                        <p:cTn id="27" dur="1000"/>
                                        <p:tgtEl>
                                          <p:spTgt spid="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8"/>
          <p:cNvSpPr/>
          <p:nvPr/>
        </p:nvSpPr>
        <p:spPr>
          <a:xfrm>
            <a:off x="0" y="-25"/>
            <a:ext cx="9144000" cy="5143500"/>
          </a:xfrm>
          <a:prstGeom prst="rect">
            <a:avLst/>
          </a:prstGeom>
          <a:solidFill>
            <a:srgbClr val="66666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71" name="Google Shape;271;p38"/>
          <p:cNvPicPr preferRelativeResize="0"/>
          <p:nvPr/>
        </p:nvPicPr>
        <p:blipFill rotWithShape="1">
          <a:blip r:embed="rId3">
            <a:alphaModFix amt="61000"/>
          </a:blip>
          <a:srcRect b="15987"/>
          <a:stretch/>
        </p:blipFill>
        <p:spPr>
          <a:xfrm>
            <a:off x="0" y="0"/>
            <a:ext cx="9143999" cy="5143500"/>
          </a:xfrm>
          <a:prstGeom prst="rect">
            <a:avLst/>
          </a:prstGeom>
          <a:noFill/>
          <a:ln>
            <a:noFill/>
          </a:ln>
        </p:spPr>
      </p:pic>
      <p:sp>
        <p:nvSpPr>
          <p:cNvPr id="272" name="Google Shape;272;p38"/>
          <p:cNvSpPr txBox="1"/>
          <p:nvPr/>
        </p:nvSpPr>
        <p:spPr>
          <a:xfrm>
            <a:off x="0" y="694175"/>
            <a:ext cx="4944000" cy="103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b="1">
                <a:solidFill>
                  <a:srgbClr val="FFFFFF"/>
                </a:solidFill>
                <a:latin typeface="Roboto"/>
                <a:ea typeface="Roboto"/>
                <a:cs typeface="Roboto"/>
                <a:sym typeface="Roboto"/>
              </a:rPr>
              <a:t>AVERAGE ANNUAL TEMPERATURE: </a:t>
            </a:r>
            <a:endParaRPr sz="2000" b="1">
              <a:solidFill>
                <a:srgbClr val="FFFFFF"/>
              </a:solidFill>
              <a:latin typeface="Roboto"/>
              <a:ea typeface="Roboto"/>
              <a:cs typeface="Roboto"/>
              <a:sym typeface="Roboto"/>
            </a:endParaRPr>
          </a:p>
          <a:p>
            <a:pPr marL="457200" lvl="0" indent="0" algn="l" rtl="0">
              <a:spcBef>
                <a:spcPts val="0"/>
              </a:spcBef>
              <a:spcAft>
                <a:spcPts val="0"/>
              </a:spcAft>
              <a:buClr>
                <a:schemeClr val="dk1"/>
              </a:buClr>
              <a:buSzPts val="1100"/>
              <a:buFont typeface="Arial"/>
              <a:buNone/>
            </a:pPr>
            <a:r>
              <a:rPr lang="en" sz="2400" b="1">
                <a:solidFill>
                  <a:srgbClr val="FFFFFF"/>
                </a:solidFill>
                <a:latin typeface="Roboto"/>
                <a:ea typeface="Roboto"/>
                <a:cs typeface="Roboto"/>
                <a:sym typeface="Roboto"/>
              </a:rPr>
              <a:t>HIGH:</a:t>
            </a:r>
            <a:r>
              <a:rPr lang="en" sz="4800" b="1">
                <a:solidFill>
                  <a:srgbClr val="FFFFFF"/>
                </a:solidFill>
                <a:latin typeface="Roboto"/>
                <a:ea typeface="Roboto"/>
                <a:cs typeface="Roboto"/>
                <a:sym typeface="Roboto"/>
              </a:rPr>
              <a:t> 80° F</a:t>
            </a:r>
            <a:endParaRPr sz="4800" b="1">
              <a:solidFill>
                <a:srgbClr val="FFFFFF"/>
              </a:solidFill>
              <a:latin typeface="Roboto"/>
              <a:ea typeface="Roboto"/>
              <a:cs typeface="Roboto"/>
              <a:sym typeface="Roboto"/>
            </a:endParaRPr>
          </a:p>
          <a:p>
            <a:pPr marL="457200" lvl="0" indent="0" algn="l" rtl="0">
              <a:spcBef>
                <a:spcPts val="0"/>
              </a:spcBef>
              <a:spcAft>
                <a:spcPts val="0"/>
              </a:spcAft>
              <a:buClr>
                <a:schemeClr val="dk1"/>
              </a:buClr>
              <a:buSzPts val="1100"/>
              <a:buFont typeface="Arial"/>
              <a:buNone/>
            </a:pPr>
            <a:r>
              <a:rPr lang="en" sz="2400" b="1">
                <a:solidFill>
                  <a:srgbClr val="FFFFFF"/>
                </a:solidFill>
                <a:latin typeface="Roboto"/>
                <a:ea typeface="Roboto"/>
                <a:cs typeface="Roboto"/>
                <a:sym typeface="Roboto"/>
              </a:rPr>
              <a:t>LOW:</a:t>
            </a:r>
            <a:r>
              <a:rPr lang="en" sz="4800" b="1">
                <a:solidFill>
                  <a:srgbClr val="FFFFFF"/>
                </a:solidFill>
                <a:latin typeface="Roboto"/>
                <a:ea typeface="Roboto"/>
                <a:cs typeface="Roboto"/>
                <a:sym typeface="Roboto"/>
              </a:rPr>
              <a:t>  </a:t>
            </a:r>
            <a:r>
              <a:rPr lang="en" sz="4800" b="1">
                <a:solidFill>
                  <a:schemeClr val="lt1"/>
                </a:solidFill>
                <a:latin typeface="Roboto"/>
                <a:ea typeface="Roboto"/>
                <a:cs typeface="Roboto"/>
                <a:sym typeface="Roboto"/>
              </a:rPr>
              <a:t>65° F</a:t>
            </a:r>
            <a:endParaRPr sz="4800" b="1">
              <a:solidFill>
                <a:srgbClr val="FFFFFF"/>
              </a:solidFill>
              <a:latin typeface="Roboto"/>
              <a:ea typeface="Roboto"/>
              <a:cs typeface="Roboto"/>
              <a:sym typeface="Roboto"/>
            </a:endParaRPr>
          </a:p>
          <a:p>
            <a:pPr marL="0" lvl="0" indent="0" algn="l" rtl="0">
              <a:spcBef>
                <a:spcPts val="0"/>
              </a:spcBef>
              <a:spcAft>
                <a:spcPts val="0"/>
              </a:spcAft>
              <a:buNone/>
            </a:pPr>
            <a:r>
              <a:rPr lang="en" sz="2000" b="1">
                <a:solidFill>
                  <a:srgbClr val="FFFFFF"/>
                </a:solidFill>
                <a:latin typeface="Roboto"/>
                <a:ea typeface="Roboto"/>
                <a:cs typeface="Roboto"/>
                <a:sym typeface="Roboto"/>
              </a:rPr>
              <a:t>AVERAGE ANNUAL HUMIDITY: </a:t>
            </a:r>
            <a:endParaRPr sz="2000" b="1">
              <a:solidFill>
                <a:srgbClr val="FFFFFF"/>
              </a:solidFill>
              <a:latin typeface="Roboto"/>
              <a:ea typeface="Roboto"/>
              <a:cs typeface="Roboto"/>
              <a:sym typeface="Roboto"/>
            </a:endParaRPr>
          </a:p>
          <a:p>
            <a:pPr marL="457200" lvl="0" indent="457200" algn="l" rtl="0">
              <a:spcBef>
                <a:spcPts val="0"/>
              </a:spcBef>
              <a:spcAft>
                <a:spcPts val="0"/>
              </a:spcAft>
              <a:buNone/>
            </a:pPr>
            <a:r>
              <a:rPr lang="en" sz="4800" b="1">
                <a:solidFill>
                  <a:srgbClr val="FFFFFF"/>
                </a:solidFill>
                <a:latin typeface="Roboto"/>
                <a:ea typeface="Roboto"/>
                <a:cs typeface="Roboto"/>
                <a:sym typeface="Roboto"/>
              </a:rPr>
              <a:t>75%</a:t>
            </a:r>
            <a:endParaRPr sz="4800" b="1">
              <a:solidFill>
                <a:srgbClr val="FFFFFF"/>
              </a:solidFill>
              <a:latin typeface="Roboto"/>
              <a:ea typeface="Roboto"/>
              <a:cs typeface="Roboto"/>
              <a:sym typeface="Roboto"/>
            </a:endParaRPr>
          </a:p>
          <a:p>
            <a:pPr marL="0" lvl="0" indent="0" algn="l" rtl="0">
              <a:spcBef>
                <a:spcPts val="0"/>
              </a:spcBef>
              <a:spcAft>
                <a:spcPts val="0"/>
              </a:spcAft>
              <a:buNone/>
            </a:pPr>
            <a:r>
              <a:rPr lang="en" sz="2000" b="1">
                <a:solidFill>
                  <a:srgbClr val="FFFFFF"/>
                </a:solidFill>
                <a:latin typeface="Roboto"/>
                <a:ea typeface="Roboto"/>
                <a:cs typeface="Roboto"/>
                <a:sym typeface="Roboto"/>
              </a:rPr>
              <a:t>AVERAGE ANNUAL PRECIPITATION: </a:t>
            </a:r>
            <a:endParaRPr sz="2000" b="1">
              <a:solidFill>
                <a:srgbClr val="FFFFFF"/>
              </a:solidFill>
              <a:latin typeface="Roboto"/>
              <a:ea typeface="Roboto"/>
              <a:cs typeface="Roboto"/>
              <a:sym typeface="Roboto"/>
            </a:endParaRPr>
          </a:p>
          <a:p>
            <a:pPr marL="457200" lvl="0" indent="457200" algn="l" rtl="0">
              <a:spcBef>
                <a:spcPts val="0"/>
              </a:spcBef>
              <a:spcAft>
                <a:spcPts val="0"/>
              </a:spcAft>
              <a:buNone/>
            </a:pPr>
            <a:r>
              <a:rPr lang="en" sz="4800" b="1">
                <a:solidFill>
                  <a:srgbClr val="FFFFFF"/>
                </a:solidFill>
                <a:latin typeface="Roboto"/>
                <a:ea typeface="Roboto"/>
                <a:cs typeface="Roboto"/>
                <a:sym typeface="Roboto"/>
              </a:rPr>
              <a:t>149”</a:t>
            </a:r>
            <a:endParaRPr sz="4800" b="1">
              <a:solidFill>
                <a:srgbClr val="FFFFFF"/>
              </a:solidFill>
              <a:latin typeface="Roboto"/>
              <a:ea typeface="Roboto"/>
              <a:cs typeface="Roboto"/>
              <a:sym typeface="Roboto"/>
            </a:endParaRPr>
          </a:p>
        </p:txBody>
      </p:sp>
      <p:pic>
        <p:nvPicPr>
          <p:cNvPr id="273" name="Google Shape;273;p38"/>
          <p:cNvPicPr preferRelativeResize="0"/>
          <p:nvPr/>
        </p:nvPicPr>
        <p:blipFill>
          <a:blip r:embed="rId4">
            <a:alphaModFix/>
          </a:blip>
          <a:stretch>
            <a:fillRect/>
          </a:stretch>
        </p:blipFill>
        <p:spPr>
          <a:xfrm>
            <a:off x="5400600" y="168175"/>
            <a:ext cx="670750" cy="664975"/>
          </a:xfrm>
          <a:prstGeom prst="rect">
            <a:avLst/>
          </a:prstGeom>
          <a:noFill/>
          <a:ln>
            <a:noFill/>
          </a:ln>
        </p:spPr>
      </p:pic>
      <p:pic>
        <p:nvPicPr>
          <p:cNvPr id="274" name="Google Shape;274;p38"/>
          <p:cNvPicPr preferRelativeResize="0"/>
          <p:nvPr/>
        </p:nvPicPr>
        <p:blipFill>
          <a:blip r:embed="rId5">
            <a:alphaModFix/>
          </a:blip>
          <a:stretch>
            <a:fillRect/>
          </a:stretch>
        </p:blipFill>
        <p:spPr>
          <a:xfrm>
            <a:off x="5400612" y="2239262"/>
            <a:ext cx="670750" cy="664975"/>
          </a:xfrm>
          <a:prstGeom prst="rect">
            <a:avLst/>
          </a:prstGeom>
          <a:noFill/>
          <a:ln>
            <a:noFill/>
          </a:ln>
        </p:spPr>
      </p:pic>
      <p:pic>
        <p:nvPicPr>
          <p:cNvPr id="275" name="Google Shape;275;p38"/>
          <p:cNvPicPr preferRelativeResize="0"/>
          <p:nvPr/>
        </p:nvPicPr>
        <p:blipFill>
          <a:blip r:embed="rId6">
            <a:alphaModFix/>
          </a:blip>
          <a:stretch>
            <a:fillRect/>
          </a:stretch>
        </p:blipFill>
        <p:spPr>
          <a:xfrm>
            <a:off x="5425975" y="4052249"/>
            <a:ext cx="620000" cy="620000"/>
          </a:xfrm>
          <a:prstGeom prst="rect">
            <a:avLst/>
          </a:prstGeom>
          <a:noFill/>
          <a:ln>
            <a:noFill/>
          </a:ln>
        </p:spPr>
      </p:pic>
      <p:sp>
        <p:nvSpPr>
          <p:cNvPr id="276" name="Google Shape;276;p38"/>
          <p:cNvSpPr txBox="1"/>
          <p:nvPr/>
        </p:nvSpPr>
        <p:spPr>
          <a:xfrm>
            <a:off x="6045975" y="168175"/>
            <a:ext cx="3408900" cy="165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000">
                <a:solidFill>
                  <a:srgbClr val="FFFFFF"/>
                </a:solidFill>
              </a:rPr>
              <a:t>CROSS VENTILATION</a:t>
            </a:r>
            <a:endParaRPr sz="1000">
              <a:solidFill>
                <a:srgbClr val="FFFFFF"/>
              </a:solidFill>
            </a:endParaRPr>
          </a:p>
          <a:p>
            <a:pPr marL="0" lvl="0" indent="0" algn="l" rtl="0">
              <a:spcBef>
                <a:spcPts val="0"/>
              </a:spcBef>
              <a:spcAft>
                <a:spcPts val="0"/>
              </a:spcAft>
              <a:buClr>
                <a:schemeClr val="dk1"/>
              </a:buClr>
              <a:buSzPts val="1100"/>
              <a:buFont typeface="Arial"/>
              <a:buNone/>
            </a:pPr>
            <a:endParaRPr sz="1000">
              <a:solidFill>
                <a:srgbClr val="FFFFFF"/>
              </a:solidFill>
            </a:endParaRPr>
          </a:p>
          <a:p>
            <a:pPr marL="0" lvl="0" indent="0" algn="l" rtl="0">
              <a:spcBef>
                <a:spcPts val="0"/>
              </a:spcBef>
              <a:spcAft>
                <a:spcPts val="0"/>
              </a:spcAft>
              <a:buClr>
                <a:schemeClr val="dk1"/>
              </a:buClr>
              <a:buSzPts val="1100"/>
              <a:buFont typeface="Arial"/>
              <a:buNone/>
            </a:pPr>
            <a:r>
              <a:rPr lang="en" sz="1000">
                <a:solidFill>
                  <a:srgbClr val="FFFFFF"/>
                </a:solidFill>
              </a:rPr>
              <a:t>	LAYOUT AND SPACING</a:t>
            </a:r>
            <a:endParaRPr sz="1000">
              <a:solidFill>
                <a:srgbClr val="FFFFFF"/>
              </a:solidFill>
            </a:endParaRPr>
          </a:p>
          <a:p>
            <a:pPr marL="0" lvl="0" indent="0" algn="l" rtl="0">
              <a:spcBef>
                <a:spcPts val="0"/>
              </a:spcBef>
              <a:spcAft>
                <a:spcPts val="0"/>
              </a:spcAft>
              <a:buClr>
                <a:schemeClr val="dk1"/>
              </a:buClr>
              <a:buSzPts val="1100"/>
              <a:buFont typeface="Arial"/>
              <a:buNone/>
            </a:pPr>
            <a:r>
              <a:rPr lang="en" sz="1000">
                <a:solidFill>
                  <a:srgbClr val="FFFFFF"/>
                </a:solidFill>
              </a:rPr>
              <a:t>	COMPACT COURTYARD PLANNING</a:t>
            </a:r>
            <a:endParaRPr sz="1000">
              <a:solidFill>
                <a:srgbClr val="FFFFFF"/>
              </a:solidFill>
            </a:endParaRPr>
          </a:p>
          <a:p>
            <a:pPr marL="0" lvl="0" indent="0" algn="l" rtl="0">
              <a:spcBef>
                <a:spcPts val="0"/>
              </a:spcBef>
              <a:spcAft>
                <a:spcPts val="0"/>
              </a:spcAft>
              <a:buClr>
                <a:schemeClr val="dk1"/>
              </a:buClr>
              <a:buSzPts val="1100"/>
              <a:buFont typeface="Arial"/>
              <a:buNone/>
            </a:pPr>
            <a:r>
              <a:rPr lang="en" sz="1000">
                <a:solidFill>
                  <a:srgbClr val="FFFFFF"/>
                </a:solidFill>
              </a:rPr>
              <a:t>	OPEN SPACE FOR BREEZE Penetration</a:t>
            </a:r>
            <a:endParaRPr sz="1000">
              <a:solidFill>
                <a:srgbClr val="FFFFFF"/>
              </a:solidFill>
            </a:endParaRPr>
          </a:p>
          <a:p>
            <a:pPr marL="0" lvl="0" indent="0" algn="l" rtl="0">
              <a:spcBef>
                <a:spcPts val="0"/>
              </a:spcBef>
              <a:spcAft>
                <a:spcPts val="0"/>
              </a:spcAft>
              <a:buClr>
                <a:schemeClr val="dk1"/>
              </a:buClr>
              <a:buSzPts val="1100"/>
              <a:buFont typeface="Arial"/>
              <a:buNone/>
            </a:pPr>
            <a:endParaRPr sz="1000">
              <a:solidFill>
                <a:srgbClr val="FFFFFF"/>
              </a:solidFill>
            </a:endParaRPr>
          </a:p>
          <a:p>
            <a:pPr marL="0" lvl="0" indent="0" algn="l" rtl="0">
              <a:spcBef>
                <a:spcPts val="0"/>
              </a:spcBef>
              <a:spcAft>
                <a:spcPts val="0"/>
              </a:spcAft>
              <a:buClr>
                <a:schemeClr val="dk1"/>
              </a:buClr>
              <a:buSzPts val="1100"/>
              <a:buFont typeface="Arial"/>
              <a:buNone/>
            </a:pPr>
            <a:r>
              <a:rPr lang="en" sz="1000">
                <a:solidFill>
                  <a:srgbClr val="FFFFFF"/>
                </a:solidFill>
              </a:rPr>
              <a:t>	OPENINGS</a:t>
            </a:r>
            <a:endParaRPr sz="1000">
              <a:solidFill>
                <a:srgbClr val="FFFFFF"/>
              </a:solidFill>
            </a:endParaRPr>
          </a:p>
          <a:p>
            <a:pPr marL="0" lvl="0" indent="0" algn="l" rtl="0">
              <a:spcBef>
                <a:spcPts val="0"/>
              </a:spcBef>
              <a:spcAft>
                <a:spcPts val="0"/>
              </a:spcAft>
              <a:buClr>
                <a:schemeClr val="dk1"/>
              </a:buClr>
              <a:buSzPts val="1100"/>
              <a:buFont typeface="Arial"/>
              <a:buNone/>
            </a:pPr>
            <a:r>
              <a:rPr lang="en" sz="1000">
                <a:solidFill>
                  <a:srgbClr val="FFFFFF"/>
                </a:solidFill>
              </a:rPr>
              <a:t>	PERMANENT VENTILATION</a:t>
            </a:r>
            <a:endParaRPr sz="1000">
              <a:solidFill>
                <a:srgbClr val="FFFFFF"/>
              </a:solidFill>
            </a:endParaRPr>
          </a:p>
          <a:p>
            <a:pPr marL="0" lvl="0" indent="0" algn="l" rtl="0">
              <a:spcBef>
                <a:spcPts val="0"/>
              </a:spcBef>
              <a:spcAft>
                <a:spcPts val="0"/>
              </a:spcAft>
              <a:buClr>
                <a:schemeClr val="dk1"/>
              </a:buClr>
              <a:buSzPts val="1100"/>
              <a:buFont typeface="Arial"/>
              <a:buNone/>
            </a:pPr>
            <a:r>
              <a:rPr lang="en" sz="1000">
                <a:solidFill>
                  <a:srgbClr val="FFFFFF"/>
                </a:solidFill>
              </a:rPr>
              <a:t>	NORTH AND SOUTH WALLS 40 - 80%</a:t>
            </a:r>
            <a:endParaRPr sz="1000">
              <a:solidFill>
                <a:srgbClr val="FFFFFF"/>
              </a:solidFill>
            </a:endParaRPr>
          </a:p>
          <a:p>
            <a:pPr marL="0" lvl="0" indent="0" algn="l" rtl="0">
              <a:spcBef>
                <a:spcPts val="0"/>
              </a:spcBef>
              <a:spcAft>
                <a:spcPts val="0"/>
              </a:spcAft>
              <a:buClr>
                <a:schemeClr val="dk1"/>
              </a:buClr>
              <a:buSzPts val="1100"/>
              <a:buFont typeface="Arial"/>
              <a:buNone/>
            </a:pPr>
            <a:r>
              <a:rPr lang="en" sz="1000">
                <a:solidFill>
                  <a:srgbClr val="FFFFFF"/>
                </a:solidFill>
              </a:rPr>
              <a:t>	PROTECT FROM DIRECT SUNLIGHT</a:t>
            </a:r>
            <a:endParaRPr sz="1000">
              <a:solidFill>
                <a:srgbClr val="FFFFFF"/>
              </a:solidFill>
            </a:endParaRPr>
          </a:p>
          <a:p>
            <a:pPr marL="0" lvl="0" indent="0" algn="l" rtl="0">
              <a:spcBef>
                <a:spcPts val="0"/>
              </a:spcBef>
              <a:spcAft>
                <a:spcPts val="0"/>
              </a:spcAft>
              <a:buNone/>
            </a:pPr>
            <a:endParaRPr/>
          </a:p>
        </p:txBody>
      </p:sp>
      <p:sp>
        <p:nvSpPr>
          <p:cNvPr id="277" name="Google Shape;277;p38"/>
          <p:cNvSpPr txBox="1"/>
          <p:nvPr/>
        </p:nvSpPr>
        <p:spPr>
          <a:xfrm>
            <a:off x="6164175" y="2316075"/>
            <a:ext cx="2807400" cy="902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000">
                <a:solidFill>
                  <a:srgbClr val="FFFFFF"/>
                </a:solidFill>
              </a:rPr>
              <a:t>MATERIALS AND CONSTRUCTION</a:t>
            </a:r>
            <a:endParaRPr sz="1000">
              <a:solidFill>
                <a:srgbClr val="FFFFFF"/>
              </a:solidFill>
            </a:endParaRPr>
          </a:p>
          <a:p>
            <a:pPr marL="0" lvl="0" indent="0" algn="l" rtl="0">
              <a:spcBef>
                <a:spcPts val="0"/>
              </a:spcBef>
              <a:spcAft>
                <a:spcPts val="0"/>
              </a:spcAft>
              <a:buClr>
                <a:schemeClr val="dk1"/>
              </a:buClr>
              <a:buSzPts val="1100"/>
              <a:buFont typeface="Arial"/>
              <a:buNone/>
            </a:pPr>
            <a:endParaRPr sz="1000">
              <a:solidFill>
                <a:srgbClr val="FFFFFF"/>
              </a:solidFill>
            </a:endParaRPr>
          </a:p>
          <a:p>
            <a:pPr marL="0" lvl="0" indent="0" algn="l" rtl="0">
              <a:spcBef>
                <a:spcPts val="0"/>
              </a:spcBef>
              <a:spcAft>
                <a:spcPts val="0"/>
              </a:spcAft>
              <a:buClr>
                <a:schemeClr val="dk1"/>
              </a:buClr>
              <a:buSzPts val="1100"/>
              <a:buFont typeface="Arial"/>
              <a:buNone/>
            </a:pPr>
            <a:r>
              <a:rPr lang="en" sz="1000">
                <a:solidFill>
                  <a:srgbClr val="FFFFFF"/>
                </a:solidFill>
              </a:rPr>
              <a:t>	WALLS AND FLOORS</a:t>
            </a:r>
            <a:endParaRPr sz="1000">
              <a:solidFill>
                <a:srgbClr val="FFFFFF"/>
              </a:solidFill>
            </a:endParaRPr>
          </a:p>
          <a:p>
            <a:pPr marL="0" lvl="0" indent="0" algn="l" rtl="0">
              <a:spcBef>
                <a:spcPts val="0"/>
              </a:spcBef>
              <a:spcAft>
                <a:spcPts val="0"/>
              </a:spcAft>
              <a:buClr>
                <a:schemeClr val="dk1"/>
              </a:buClr>
              <a:buSzPts val="1100"/>
              <a:buFont typeface="Arial"/>
              <a:buNone/>
            </a:pPr>
            <a:r>
              <a:rPr lang="en" sz="1000">
                <a:solidFill>
                  <a:srgbClr val="FFFFFF"/>
                </a:solidFill>
              </a:rPr>
              <a:t>	LIGHT AND LOW HEAT CAPACITY</a:t>
            </a:r>
            <a:endParaRPr sz="1000">
              <a:solidFill>
                <a:srgbClr val="FFFFFF"/>
              </a:solidFill>
            </a:endParaRPr>
          </a:p>
          <a:p>
            <a:pPr marL="0" lvl="0" indent="0" algn="l" rtl="0">
              <a:spcBef>
                <a:spcPts val="0"/>
              </a:spcBef>
              <a:spcAft>
                <a:spcPts val="0"/>
              </a:spcAft>
              <a:buClr>
                <a:schemeClr val="dk1"/>
              </a:buClr>
              <a:buSzPts val="1100"/>
              <a:buFont typeface="Arial"/>
              <a:buNone/>
            </a:pPr>
            <a:endParaRPr sz="1000">
              <a:solidFill>
                <a:srgbClr val="FFFFFF"/>
              </a:solidFill>
            </a:endParaRPr>
          </a:p>
          <a:p>
            <a:pPr marL="0" lvl="0" indent="0" algn="l" rtl="0">
              <a:spcBef>
                <a:spcPts val="0"/>
              </a:spcBef>
              <a:spcAft>
                <a:spcPts val="0"/>
              </a:spcAft>
              <a:buClr>
                <a:schemeClr val="dk1"/>
              </a:buClr>
              <a:buSzPts val="1100"/>
              <a:buFont typeface="Arial"/>
              <a:buNone/>
            </a:pPr>
            <a:r>
              <a:rPr lang="en" sz="1000">
                <a:solidFill>
                  <a:srgbClr val="FFFFFF"/>
                </a:solidFill>
              </a:rPr>
              <a:t>	ROOF</a:t>
            </a:r>
            <a:endParaRPr sz="1000">
              <a:solidFill>
                <a:srgbClr val="FFFFFF"/>
              </a:solidFill>
            </a:endParaRPr>
          </a:p>
          <a:p>
            <a:pPr marL="0" lvl="0" indent="0" algn="l" rtl="0">
              <a:spcBef>
                <a:spcPts val="0"/>
              </a:spcBef>
              <a:spcAft>
                <a:spcPts val="0"/>
              </a:spcAft>
              <a:buNone/>
            </a:pPr>
            <a:r>
              <a:rPr lang="en" sz="1000">
                <a:solidFill>
                  <a:srgbClr val="FFFFFF"/>
                </a:solidFill>
              </a:rPr>
              <a:t>	LIGHT WITH  REFLECTIVE</a:t>
            </a:r>
            <a:endParaRPr sz="1000">
              <a:solidFill>
                <a:srgbClr val="FFFFFF"/>
              </a:solidFill>
            </a:endParaRPr>
          </a:p>
          <a:p>
            <a:pPr marL="0" lvl="0" indent="457200" algn="l" rtl="0">
              <a:spcBef>
                <a:spcPts val="0"/>
              </a:spcBef>
              <a:spcAft>
                <a:spcPts val="0"/>
              </a:spcAft>
              <a:buClr>
                <a:schemeClr val="dk1"/>
              </a:buClr>
              <a:buSzPts val="1100"/>
              <a:buFont typeface="Arial"/>
              <a:buNone/>
            </a:pPr>
            <a:r>
              <a:rPr lang="en" sz="1000">
                <a:solidFill>
                  <a:srgbClr val="FFFFFF"/>
                </a:solidFill>
              </a:rPr>
              <a:t>SURFACE AND CAVITY</a:t>
            </a:r>
            <a:endParaRPr sz="1000">
              <a:solidFill>
                <a:srgbClr val="FFFFFF"/>
              </a:solidFill>
            </a:endParaRPr>
          </a:p>
          <a:p>
            <a:pPr marL="0" lvl="0" indent="0" algn="l" rtl="0">
              <a:spcBef>
                <a:spcPts val="0"/>
              </a:spcBef>
              <a:spcAft>
                <a:spcPts val="0"/>
              </a:spcAft>
              <a:buNone/>
            </a:pPr>
            <a:endParaRPr sz="900"/>
          </a:p>
        </p:txBody>
      </p:sp>
      <p:sp>
        <p:nvSpPr>
          <p:cNvPr id="278" name="Google Shape;278;p38"/>
          <p:cNvSpPr txBox="1"/>
          <p:nvPr/>
        </p:nvSpPr>
        <p:spPr>
          <a:xfrm>
            <a:off x="6234375" y="4010525"/>
            <a:ext cx="2747100" cy="103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000">
                <a:solidFill>
                  <a:srgbClr val="FFFFFF"/>
                </a:solidFill>
              </a:rPr>
              <a:t>PRECIPITATION PROTECTION</a:t>
            </a:r>
            <a:endParaRPr sz="1000">
              <a:solidFill>
                <a:srgbClr val="FFFFFF"/>
              </a:solidFill>
            </a:endParaRPr>
          </a:p>
          <a:p>
            <a:pPr marL="0" lvl="0" indent="0" algn="l" rtl="0">
              <a:spcBef>
                <a:spcPts val="0"/>
              </a:spcBef>
              <a:spcAft>
                <a:spcPts val="0"/>
              </a:spcAft>
              <a:buClr>
                <a:schemeClr val="dk1"/>
              </a:buClr>
              <a:buSzPts val="1100"/>
              <a:buFont typeface="Arial"/>
              <a:buNone/>
            </a:pPr>
            <a:endParaRPr sz="1000">
              <a:solidFill>
                <a:srgbClr val="FFFFFF"/>
              </a:solidFill>
            </a:endParaRPr>
          </a:p>
          <a:p>
            <a:pPr marL="0" lvl="0" indent="0" algn="l" rtl="0">
              <a:spcBef>
                <a:spcPts val="0"/>
              </a:spcBef>
              <a:spcAft>
                <a:spcPts val="0"/>
              </a:spcAft>
              <a:buClr>
                <a:schemeClr val="dk1"/>
              </a:buClr>
              <a:buSzPts val="1100"/>
              <a:buFont typeface="Arial"/>
              <a:buNone/>
            </a:pPr>
            <a:r>
              <a:rPr lang="en" sz="1000">
                <a:solidFill>
                  <a:srgbClr val="FFFFFF"/>
                </a:solidFill>
              </a:rPr>
              <a:t>	RAIN PROTECTION</a:t>
            </a:r>
            <a:endParaRPr sz="1000">
              <a:solidFill>
                <a:srgbClr val="FFFFFF"/>
              </a:solidFill>
            </a:endParaRPr>
          </a:p>
          <a:p>
            <a:pPr marL="0" lvl="0" indent="0" algn="l" rtl="0">
              <a:spcBef>
                <a:spcPts val="0"/>
              </a:spcBef>
              <a:spcAft>
                <a:spcPts val="0"/>
              </a:spcAft>
              <a:buClr>
                <a:schemeClr val="dk1"/>
              </a:buClr>
              <a:buSzPts val="1100"/>
              <a:buFont typeface="Arial"/>
              <a:buNone/>
            </a:pPr>
            <a:r>
              <a:rPr lang="en" sz="1000">
                <a:solidFill>
                  <a:srgbClr val="FFFFFF"/>
                </a:solidFill>
              </a:rPr>
              <a:t>	ADEQUATE DRAINAGE SYSTEM</a:t>
            </a:r>
            <a:endParaRPr sz="1000">
              <a:solidFill>
                <a:srgbClr val="FFFFFF"/>
              </a:solidFill>
            </a:endParaRPr>
          </a:p>
          <a:p>
            <a:pPr marL="0" lvl="0" indent="0" algn="l" rtl="0">
              <a:spcBef>
                <a:spcPts val="0"/>
              </a:spcBef>
              <a:spcAft>
                <a:spcPts val="0"/>
              </a:spcAft>
              <a:buClr>
                <a:schemeClr val="dk1"/>
              </a:buClr>
              <a:buSzPts val="1100"/>
              <a:buFont typeface="Arial"/>
              <a:buNone/>
            </a:pPr>
            <a:r>
              <a:rPr lang="en" sz="1000">
                <a:solidFill>
                  <a:srgbClr val="FFFFFF"/>
                </a:solidFill>
              </a:rPr>
              <a:t>	PROTECTION FROM HEAVY RAIN	FOR OPENINGS</a:t>
            </a:r>
            <a:endParaRPr sz="1000">
              <a:solidFill>
                <a:srgbClr val="FFFFFF"/>
              </a:solidFill>
            </a:endParaRPr>
          </a:p>
          <a:p>
            <a:pPr marL="0" lvl="0" indent="0" algn="l" rtl="0">
              <a:spcBef>
                <a:spcPts val="0"/>
              </a:spcBef>
              <a:spcAft>
                <a:spcPts val="0"/>
              </a:spcAft>
              <a:buNone/>
            </a:pPr>
            <a:endParaRPr sz="100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7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pic>
        <p:nvPicPr>
          <p:cNvPr id="283" name="Google Shape;283;p39"/>
          <p:cNvPicPr preferRelativeResize="0"/>
          <p:nvPr/>
        </p:nvPicPr>
        <p:blipFill rotWithShape="1">
          <a:blip r:embed="rId3">
            <a:alphaModFix/>
          </a:blip>
          <a:srcRect r="12503" b="6733"/>
          <a:stretch/>
        </p:blipFill>
        <p:spPr>
          <a:xfrm>
            <a:off x="1277600" y="0"/>
            <a:ext cx="6491780" cy="51435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288" name="Google Shape;288;p40"/>
          <p:cNvPicPr preferRelativeResize="0"/>
          <p:nvPr/>
        </p:nvPicPr>
        <p:blipFill>
          <a:blip r:embed="rId3">
            <a:alphaModFix/>
          </a:blip>
          <a:stretch>
            <a:fillRect/>
          </a:stretch>
        </p:blipFill>
        <p:spPr>
          <a:xfrm>
            <a:off x="3126525" y="96350"/>
            <a:ext cx="2599300" cy="4758075"/>
          </a:xfrm>
          <a:prstGeom prst="rect">
            <a:avLst/>
          </a:prstGeom>
          <a:noFill/>
          <a:ln>
            <a:noFill/>
          </a:ln>
        </p:spPr>
      </p:pic>
      <p:pic>
        <p:nvPicPr>
          <p:cNvPr id="289" name="Google Shape;289;p40"/>
          <p:cNvPicPr preferRelativeResize="0"/>
          <p:nvPr/>
        </p:nvPicPr>
        <p:blipFill rotWithShape="1">
          <a:blip r:embed="rId4">
            <a:alphaModFix/>
          </a:blip>
          <a:srcRect l="15097" r="13555"/>
          <a:stretch/>
        </p:blipFill>
        <p:spPr>
          <a:xfrm>
            <a:off x="121950" y="1017714"/>
            <a:ext cx="2529099" cy="4150310"/>
          </a:xfrm>
          <a:prstGeom prst="rect">
            <a:avLst/>
          </a:prstGeom>
          <a:noFill/>
          <a:ln>
            <a:noFill/>
          </a:ln>
        </p:spPr>
      </p:pic>
      <p:pic>
        <p:nvPicPr>
          <p:cNvPr id="290" name="Google Shape;290;p40"/>
          <p:cNvPicPr preferRelativeResize="0"/>
          <p:nvPr/>
        </p:nvPicPr>
        <p:blipFill>
          <a:blip r:embed="rId5">
            <a:alphaModFix/>
          </a:blip>
          <a:stretch>
            <a:fillRect/>
          </a:stretch>
        </p:blipFill>
        <p:spPr>
          <a:xfrm>
            <a:off x="6201300" y="96350"/>
            <a:ext cx="2696927" cy="4950799"/>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pic>
        <p:nvPicPr>
          <p:cNvPr id="295" name="Google Shape;295;p41"/>
          <p:cNvPicPr preferRelativeResize="0"/>
          <p:nvPr/>
        </p:nvPicPr>
        <p:blipFill>
          <a:blip r:embed="rId3">
            <a:alphaModFix amt="55000"/>
          </a:blip>
          <a:stretch>
            <a:fillRect/>
          </a:stretch>
        </p:blipFill>
        <p:spPr>
          <a:xfrm>
            <a:off x="0" y="0"/>
            <a:ext cx="9144000" cy="5143500"/>
          </a:xfrm>
          <a:prstGeom prst="rect">
            <a:avLst/>
          </a:prstGeom>
          <a:noFill/>
          <a:ln>
            <a:noFill/>
          </a:ln>
        </p:spPr>
      </p:pic>
      <p:pic>
        <p:nvPicPr>
          <p:cNvPr id="296" name="Google Shape;296;p41"/>
          <p:cNvPicPr preferRelativeResize="0"/>
          <p:nvPr/>
        </p:nvPicPr>
        <p:blipFill rotWithShape="1">
          <a:blip r:embed="rId4">
            <a:alphaModFix/>
          </a:blip>
          <a:srcRect l="1072" r="3178"/>
          <a:stretch/>
        </p:blipFill>
        <p:spPr>
          <a:xfrm>
            <a:off x="0" y="0"/>
            <a:ext cx="9144000" cy="3943041"/>
          </a:xfrm>
          <a:prstGeom prst="rect">
            <a:avLst/>
          </a:prstGeom>
          <a:noFill/>
          <a:ln>
            <a:noFill/>
          </a:ln>
        </p:spPr>
      </p:pic>
      <p:pic>
        <p:nvPicPr>
          <p:cNvPr id="297" name="Google Shape;297;p41"/>
          <p:cNvPicPr preferRelativeResize="0"/>
          <p:nvPr/>
        </p:nvPicPr>
        <p:blipFill rotWithShape="1">
          <a:blip r:embed="rId4">
            <a:alphaModFix/>
          </a:blip>
          <a:srcRect l="1072" r="3178"/>
          <a:stretch/>
        </p:blipFill>
        <p:spPr>
          <a:xfrm>
            <a:off x="0" y="0"/>
            <a:ext cx="9144000" cy="3943041"/>
          </a:xfrm>
          <a:prstGeom prst="rect">
            <a:avLst/>
          </a:prstGeom>
          <a:noFill/>
          <a:ln>
            <a:noFill/>
          </a:ln>
        </p:spPr>
      </p:pic>
      <p:pic>
        <p:nvPicPr>
          <p:cNvPr id="298" name="Google Shape;298;p41"/>
          <p:cNvPicPr preferRelativeResize="0"/>
          <p:nvPr/>
        </p:nvPicPr>
        <p:blipFill rotWithShape="1">
          <a:blip r:embed="rId4">
            <a:alphaModFix/>
          </a:blip>
          <a:srcRect l="1072" r="3178"/>
          <a:stretch/>
        </p:blipFill>
        <p:spPr>
          <a:xfrm>
            <a:off x="0" y="0"/>
            <a:ext cx="9144000" cy="394304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6" name="Google Shape;66;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67" name="Google Shape;67;p15"/>
          <p:cNvPicPr preferRelativeResize="0"/>
          <p:nvPr/>
        </p:nvPicPr>
        <p:blipFill>
          <a:blip r:embed="rId3">
            <a:alphaModFix amt="85000"/>
          </a:blip>
          <a:stretch>
            <a:fillRect/>
          </a:stretch>
        </p:blipFill>
        <p:spPr>
          <a:xfrm>
            <a:off x="0" y="0"/>
            <a:ext cx="9144000" cy="51435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pic>
        <p:nvPicPr>
          <p:cNvPr id="303" name="Google Shape;303;p42"/>
          <p:cNvPicPr preferRelativeResize="0"/>
          <p:nvPr/>
        </p:nvPicPr>
        <p:blipFill>
          <a:blip r:embed="rId3">
            <a:alphaModFix/>
          </a:blip>
          <a:stretch>
            <a:fillRect/>
          </a:stretch>
        </p:blipFill>
        <p:spPr>
          <a:xfrm>
            <a:off x="1068748" y="0"/>
            <a:ext cx="7006500" cy="4327550"/>
          </a:xfrm>
          <a:prstGeom prst="rect">
            <a:avLst/>
          </a:prstGeom>
          <a:noFill/>
          <a:ln>
            <a:noFill/>
          </a:ln>
        </p:spPr>
      </p:pic>
      <p:sp>
        <p:nvSpPr>
          <p:cNvPr id="304" name="Google Shape;304;p42"/>
          <p:cNvSpPr txBox="1"/>
          <p:nvPr/>
        </p:nvSpPr>
        <p:spPr>
          <a:xfrm>
            <a:off x="1068750" y="4384225"/>
            <a:ext cx="1695900" cy="687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900"/>
              <a:t>1. Makerspace</a:t>
            </a:r>
            <a:endParaRPr sz="900"/>
          </a:p>
          <a:p>
            <a:pPr marL="0" lvl="0" indent="0" algn="l" rtl="0">
              <a:spcBef>
                <a:spcPts val="0"/>
              </a:spcBef>
              <a:spcAft>
                <a:spcPts val="0"/>
              </a:spcAft>
              <a:buClr>
                <a:schemeClr val="dk1"/>
              </a:buClr>
              <a:buSzPts val="1100"/>
              <a:buFont typeface="Arial"/>
              <a:buNone/>
            </a:pPr>
            <a:r>
              <a:rPr lang="en" sz="900"/>
              <a:t>	Wood Shop</a:t>
            </a:r>
            <a:endParaRPr sz="900"/>
          </a:p>
          <a:p>
            <a:pPr marL="0" lvl="0" indent="0" algn="l" rtl="0">
              <a:spcBef>
                <a:spcPts val="0"/>
              </a:spcBef>
              <a:spcAft>
                <a:spcPts val="0"/>
              </a:spcAft>
              <a:buClr>
                <a:schemeClr val="dk1"/>
              </a:buClr>
              <a:buSzPts val="1100"/>
              <a:buFont typeface="Arial"/>
              <a:buNone/>
            </a:pPr>
            <a:r>
              <a:rPr lang="en" sz="900"/>
              <a:t>2. Small Breakout Space</a:t>
            </a:r>
            <a:endParaRPr sz="900"/>
          </a:p>
          <a:p>
            <a:pPr marL="0" lvl="0" indent="0" algn="l" rtl="0">
              <a:spcBef>
                <a:spcPts val="0"/>
              </a:spcBef>
              <a:spcAft>
                <a:spcPts val="0"/>
              </a:spcAft>
              <a:buClr>
                <a:schemeClr val="dk1"/>
              </a:buClr>
              <a:buSzPts val="1100"/>
              <a:buFont typeface="Arial"/>
              <a:buNone/>
            </a:pPr>
            <a:r>
              <a:rPr lang="en" sz="900"/>
              <a:t>3. Large Multipurpose Space</a:t>
            </a:r>
            <a:endParaRPr sz="900"/>
          </a:p>
          <a:p>
            <a:pPr marL="0" lvl="0" indent="0" algn="l" rtl="0">
              <a:spcBef>
                <a:spcPts val="0"/>
              </a:spcBef>
              <a:spcAft>
                <a:spcPts val="0"/>
              </a:spcAft>
              <a:buClr>
                <a:schemeClr val="dk1"/>
              </a:buClr>
              <a:buSzPts val="1100"/>
              <a:buFont typeface="Arial"/>
              <a:buNone/>
            </a:pPr>
            <a:endParaRPr sz="900"/>
          </a:p>
          <a:p>
            <a:pPr marL="0" lvl="0" indent="0" algn="l" rtl="0">
              <a:spcBef>
                <a:spcPts val="0"/>
              </a:spcBef>
              <a:spcAft>
                <a:spcPts val="0"/>
              </a:spcAft>
              <a:buClr>
                <a:schemeClr val="dk1"/>
              </a:buClr>
              <a:buSzPts val="1100"/>
              <a:buFont typeface="Arial"/>
              <a:buNone/>
            </a:pPr>
            <a:endParaRPr sz="900"/>
          </a:p>
          <a:p>
            <a:pPr marL="0" lvl="0" indent="0" algn="l" rtl="0">
              <a:spcBef>
                <a:spcPts val="0"/>
              </a:spcBef>
              <a:spcAft>
                <a:spcPts val="0"/>
              </a:spcAft>
              <a:buClr>
                <a:schemeClr val="dk1"/>
              </a:buClr>
              <a:buSzPts val="1100"/>
              <a:buFont typeface="Arial"/>
              <a:buNone/>
            </a:pPr>
            <a:endParaRPr sz="900"/>
          </a:p>
          <a:p>
            <a:pPr marL="0" lvl="0" indent="0" algn="l" rtl="0">
              <a:spcBef>
                <a:spcPts val="0"/>
              </a:spcBef>
              <a:spcAft>
                <a:spcPts val="0"/>
              </a:spcAft>
              <a:buNone/>
            </a:pPr>
            <a:endParaRPr sz="900"/>
          </a:p>
        </p:txBody>
      </p:sp>
      <p:sp>
        <p:nvSpPr>
          <p:cNvPr id="305" name="Google Shape;305;p42"/>
          <p:cNvSpPr txBox="1"/>
          <p:nvPr/>
        </p:nvSpPr>
        <p:spPr>
          <a:xfrm>
            <a:off x="3147525" y="4456225"/>
            <a:ext cx="1607400" cy="54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900">
                <a:solidFill>
                  <a:schemeClr val="dk1"/>
                </a:solidFill>
              </a:rPr>
              <a:t>   Covered Arcade</a:t>
            </a:r>
            <a:endParaRPr sz="900">
              <a:solidFill>
                <a:schemeClr val="dk1"/>
              </a:solidFill>
            </a:endParaRPr>
          </a:p>
          <a:p>
            <a:pPr marL="0" lvl="0" indent="0" algn="l" rtl="0">
              <a:spcBef>
                <a:spcPts val="0"/>
              </a:spcBef>
              <a:spcAft>
                <a:spcPts val="0"/>
              </a:spcAft>
              <a:buClr>
                <a:schemeClr val="dk1"/>
              </a:buClr>
              <a:buSzPts val="1100"/>
              <a:buFont typeface="Arial"/>
              <a:buNone/>
            </a:pPr>
            <a:r>
              <a:rPr lang="en" sz="900">
                <a:solidFill>
                  <a:schemeClr val="dk1"/>
                </a:solidFill>
              </a:rPr>
              <a:t>   Cafeteria </a:t>
            </a:r>
            <a:endParaRPr sz="900">
              <a:solidFill>
                <a:schemeClr val="dk1"/>
              </a:solidFill>
            </a:endParaRPr>
          </a:p>
          <a:p>
            <a:pPr marL="0" lvl="0" indent="0" algn="l" rtl="0">
              <a:spcBef>
                <a:spcPts val="0"/>
              </a:spcBef>
              <a:spcAft>
                <a:spcPts val="0"/>
              </a:spcAft>
              <a:buClr>
                <a:schemeClr val="dk1"/>
              </a:buClr>
              <a:buSzPts val="1100"/>
              <a:buFont typeface="Arial"/>
              <a:buNone/>
            </a:pPr>
            <a:r>
              <a:rPr lang="en" sz="900">
                <a:solidFill>
                  <a:schemeClr val="dk1"/>
                </a:solidFill>
              </a:rPr>
              <a:t>   Kitchen</a:t>
            </a:r>
            <a:endParaRPr sz="900">
              <a:solidFill>
                <a:schemeClr val="dk1"/>
              </a:solidFill>
            </a:endParaRPr>
          </a:p>
          <a:p>
            <a:pPr marL="0" lvl="0" indent="0" algn="l" rtl="0">
              <a:spcBef>
                <a:spcPts val="0"/>
              </a:spcBef>
              <a:spcAft>
                <a:spcPts val="0"/>
              </a:spcAft>
              <a:buNone/>
            </a:pPr>
            <a:endParaRPr/>
          </a:p>
        </p:txBody>
      </p:sp>
      <p:sp>
        <p:nvSpPr>
          <p:cNvPr id="306" name="Google Shape;306;p42"/>
          <p:cNvSpPr txBox="1"/>
          <p:nvPr/>
        </p:nvSpPr>
        <p:spPr>
          <a:xfrm>
            <a:off x="4924150" y="4456225"/>
            <a:ext cx="1419000" cy="54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900">
                <a:solidFill>
                  <a:schemeClr val="dk1"/>
                </a:solidFill>
              </a:rPr>
              <a:t>    Worship Area</a:t>
            </a:r>
            <a:endParaRPr sz="900">
              <a:solidFill>
                <a:schemeClr val="dk1"/>
              </a:solidFill>
            </a:endParaRPr>
          </a:p>
          <a:p>
            <a:pPr marL="0" lvl="0" indent="0" algn="l" rtl="0">
              <a:spcBef>
                <a:spcPts val="0"/>
              </a:spcBef>
              <a:spcAft>
                <a:spcPts val="0"/>
              </a:spcAft>
              <a:buClr>
                <a:schemeClr val="dk1"/>
              </a:buClr>
              <a:buSzPts val="1100"/>
              <a:buFont typeface="Arial"/>
              <a:buNone/>
            </a:pPr>
            <a:r>
              <a:rPr lang="en" sz="900">
                <a:solidFill>
                  <a:schemeClr val="dk1"/>
                </a:solidFill>
              </a:rPr>
              <a:t>    Gallery</a:t>
            </a:r>
            <a:endParaRPr sz="900">
              <a:solidFill>
                <a:schemeClr val="dk1"/>
              </a:solidFill>
            </a:endParaRPr>
          </a:p>
          <a:p>
            <a:pPr marL="0" lvl="0" indent="0" algn="l" rtl="0">
              <a:spcBef>
                <a:spcPts val="0"/>
              </a:spcBef>
              <a:spcAft>
                <a:spcPts val="0"/>
              </a:spcAft>
              <a:buClr>
                <a:schemeClr val="dk1"/>
              </a:buClr>
              <a:buSzPts val="1100"/>
              <a:buFont typeface="Arial"/>
              <a:buNone/>
            </a:pPr>
            <a:r>
              <a:rPr lang="en" sz="900">
                <a:solidFill>
                  <a:schemeClr val="dk1"/>
                </a:solidFill>
              </a:rPr>
              <a:t>    Office</a:t>
            </a:r>
            <a:endParaRPr/>
          </a:p>
        </p:txBody>
      </p:sp>
      <p:sp>
        <p:nvSpPr>
          <p:cNvPr id="307" name="Google Shape;307;p42"/>
          <p:cNvSpPr txBox="1"/>
          <p:nvPr/>
        </p:nvSpPr>
        <p:spPr>
          <a:xfrm>
            <a:off x="6379350" y="4456225"/>
            <a:ext cx="1695900" cy="54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900">
                <a:solidFill>
                  <a:schemeClr val="dk1"/>
                </a:solidFill>
              </a:rPr>
              <a:t>    Pagoda</a:t>
            </a:r>
            <a:endParaRPr/>
          </a:p>
        </p:txBody>
      </p:sp>
      <p:sp>
        <p:nvSpPr>
          <p:cNvPr id="308" name="Google Shape;308;p42"/>
          <p:cNvSpPr/>
          <p:nvPr/>
        </p:nvSpPr>
        <p:spPr>
          <a:xfrm>
            <a:off x="4489475" y="1064175"/>
            <a:ext cx="121800" cy="121800"/>
          </a:xfrm>
          <a:prstGeom prst="flowChartConnector">
            <a:avLst/>
          </a:pr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42"/>
          <p:cNvSpPr/>
          <p:nvPr/>
        </p:nvSpPr>
        <p:spPr>
          <a:xfrm>
            <a:off x="4924150" y="1185975"/>
            <a:ext cx="121800" cy="121800"/>
          </a:xfrm>
          <a:prstGeom prst="flowChartConnector">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42"/>
          <p:cNvSpPr/>
          <p:nvPr/>
        </p:nvSpPr>
        <p:spPr>
          <a:xfrm>
            <a:off x="5231725" y="385075"/>
            <a:ext cx="121800" cy="121800"/>
          </a:xfrm>
          <a:prstGeom prst="flowChartConnector">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42"/>
          <p:cNvSpPr/>
          <p:nvPr/>
        </p:nvSpPr>
        <p:spPr>
          <a:xfrm>
            <a:off x="5572750" y="385075"/>
            <a:ext cx="121800" cy="121800"/>
          </a:xfrm>
          <a:prstGeom prst="flowChartConnector">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42"/>
          <p:cNvSpPr/>
          <p:nvPr/>
        </p:nvSpPr>
        <p:spPr>
          <a:xfrm>
            <a:off x="6478750" y="385075"/>
            <a:ext cx="121800" cy="121800"/>
          </a:xfrm>
          <a:prstGeom prst="flowChartConnector">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42"/>
          <p:cNvSpPr/>
          <p:nvPr/>
        </p:nvSpPr>
        <p:spPr>
          <a:xfrm>
            <a:off x="6852850" y="385075"/>
            <a:ext cx="121800" cy="121800"/>
          </a:xfrm>
          <a:prstGeom prst="flowChartConnector">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42"/>
          <p:cNvSpPr/>
          <p:nvPr/>
        </p:nvSpPr>
        <p:spPr>
          <a:xfrm>
            <a:off x="7226950" y="385075"/>
            <a:ext cx="121800" cy="121800"/>
          </a:xfrm>
          <a:prstGeom prst="flowChartConnector">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42"/>
          <p:cNvSpPr/>
          <p:nvPr/>
        </p:nvSpPr>
        <p:spPr>
          <a:xfrm>
            <a:off x="7601050" y="385075"/>
            <a:ext cx="121800" cy="121800"/>
          </a:xfrm>
          <a:prstGeom prst="flowChartConnector">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42"/>
          <p:cNvSpPr/>
          <p:nvPr/>
        </p:nvSpPr>
        <p:spPr>
          <a:xfrm>
            <a:off x="5281475" y="1185975"/>
            <a:ext cx="121800" cy="121800"/>
          </a:xfrm>
          <a:prstGeom prst="flowChartConnector">
            <a:avLst/>
          </a:prstGeom>
          <a:solidFill>
            <a:srgbClr val="E6913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42"/>
          <p:cNvSpPr/>
          <p:nvPr/>
        </p:nvSpPr>
        <p:spPr>
          <a:xfrm>
            <a:off x="6065725" y="1185975"/>
            <a:ext cx="121800" cy="121800"/>
          </a:xfrm>
          <a:prstGeom prst="flowChartConnector">
            <a:avLst/>
          </a:prstGeom>
          <a:solidFill>
            <a:srgbClr val="E6913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42"/>
          <p:cNvSpPr/>
          <p:nvPr/>
        </p:nvSpPr>
        <p:spPr>
          <a:xfrm>
            <a:off x="6849975" y="1185975"/>
            <a:ext cx="121800" cy="121800"/>
          </a:xfrm>
          <a:prstGeom prst="flowChartConnector">
            <a:avLst/>
          </a:prstGeom>
          <a:solidFill>
            <a:srgbClr val="E6913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42"/>
          <p:cNvSpPr/>
          <p:nvPr/>
        </p:nvSpPr>
        <p:spPr>
          <a:xfrm>
            <a:off x="6065725" y="2102875"/>
            <a:ext cx="121800" cy="121800"/>
          </a:xfrm>
          <a:prstGeom prst="flowChartConnector">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42"/>
          <p:cNvSpPr/>
          <p:nvPr/>
        </p:nvSpPr>
        <p:spPr>
          <a:xfrm>
            <a:off x="4802350" y="3125775"/>
            <a:ext cx="121800" cy="121800"/>
          </a:xfrm>
          <a:prstGeom prst="flowChartConnector">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42"/>
          <p:cNvSpPr/>
          <p:nvPr/>
        </p:nvSpPr>
        <p:spPr>
          <a:xfrm>
            <a:off x="4802350" y="3724500"/>
            <a:ext cx="121800" cy="121800"/>
          </a:xfrm>
          <a:prstGeom prst="flowChartConnector">
            <a:avLst/>
          </a:prstGeom>
          <a:solidFill>
            <a:srgbClr val="BF9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42"/>
          <p:cNvSpPr/>
          <p:nvPr/>
        </p:nvSpPr>
        <p:spPr>
          <a:xfrm>
            <a:off x="6065725" y="3674475"/>
            <a:ext cx="121800" cy="121800"/>
          </a:xfrm>
          <a:prstGeom prst="flowChartConnector">
            <a:avLst/>
          </a:prstGeom>
          <a:solidFill>
            <a:srgbClr val="38761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42"/>
          <p:cNvSpPr/>
          <p:nvPr/>
        </p:nvSpPr>
        <p:spPr>
          <a:xfrm>
            <a:off x="6731050" y="3125775"/>
            <a:ext cx="121800" cy="121800"/>
          </a:xfrm>
          <a:prstGeom prst="flowChartConnector">
            <a:avLst/>
          </a:prstGeom>
          <a:solidFill>
            <a:srgbClr val="D0E0E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42"/>
          <p:cNvSpPr/>
          <p:nvPr/>
        </p:nvSpPr>
        <p:spPr>
          <a:xfrm>
            <a:off x="6731050" y="3602700"/>
            <a:ext cx="121800" cy="121800"/>
          </a:xfrm>
          <a:prstGeom prst="flowChartConnector">
            <a:avLst/>
          </a:prstGeom>
          <a:solidFill>
            <a:srgbClr val="D0E0E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42"/>
          <p:cNvSpPr/>
          <p:nvPr/>
        </p:nvSpPr>
        <p:spPr>
          <a:xfrm>
            <a:off x="7166400" y="3125775"/>
            <a:ext cx="121800" cy="121800"/>
          </a:xfrm>
          <a:prstGeom prst="flowChartConnector">
            <a:avLst/>
          </a:prstGeom>
          <a:solidFill>
            <a:srgbClr val="D0E0E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42"/>
          <p:cNvSpPr/>
          <p:nvPr/>
        </p:nvSpPr>
        <p:spPr>
          <a:xfrm>
            <a:off x="7166400" y="3602700"/>
            <a:ext cx="121800" cy="121800"/>
          </a:xfrm>
          <a:prstGeom prst="flowChartConnector">
            <a:avLst/>
          </a:prstGeom>
          <a:solidFill>
            <a:srgbClr val="D0E0E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42"/>
          <p:cNvSpPr/>
          <p:nvPr/>
        </p:nvSpPr>
        <p:spPr>
          <a:xfrm>
            <a:off x="7601750" y="3125775"/>
            <a:ext cx="121800" cy="121800"/>
          </a:xfrm>
          <a:prstGeom prst="flowChartConnector">
            <a:avLst/>
          </a:prstGeom>
          <a:solidFill>
            <a:srgbClr val="6AA84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42"/>
          <p:cNvSpPr/>
          <p:nvPr/>
        </p:nvSpPr>
        <p:spPr>
          <a:xfrm>
            <a:off x="7601050" y="3480900"/>
            <a:ext cx="121800" cy="121800"/>
          </a:xfrm>
          <a:prstGeom prst="flowChartConnector">
            <a:avLst/>
          </a:prstGeom>
          <a:solidFill>
            <a:srgbClr val="6AA84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42"/>
          <p:cNvSpPr/>
          <p:nvPr/>
        </p:nvSpPr>
        <p:spPr>
          <a:xfrm>
            <a:off x="7601050" y="3724500"/>
            <a:ext cx="121800" cy="121800"/>
          </a:xfrm>
          <a:prstGeom prst="flowChartConnector">
            <a:avLst/>
          </a:prstGeom>
          <a:solidFill>
            <a:srgbClr val="6AA84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42"/>
          <p:cNvSpPr/>
          <p:nvPr/>
        </p:nvSpPr>
        <p:spPr>
          <a:xfrm>
            <a:off x="1795850" y="2053225"/>
            <a:ext cx="121800" cy="121800"/>
          </a:xfrm>
          <a:prstGeom prst="flowChartConnector">
            <a:avLst/>
          </a:prstGeom>
          <a:solidFill>
            <a:srgbClr val="6D9EE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42"/>
          <p:cNvSpPr/>
          <p:nvPr/>
        </p:nvSpPr>
        <p:spPr>
          <a:xfrm>
            <a:off x="1127875" y="4456225"/>
            <a:ext cx="121800" cy="121800"/>
          </a:xfrm>
          <a:prstGeom prst="flowChartConnector">
            <a:avLst/>
          </a:pr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42"/>
          <p:cNvSpPr/>
          <p:nvPr/>
        </p:nvSpPr>
        <p:spPr>
          <a:xfrm>
            <a:off x="1474525" y="4622375"/>
            <a:ext cx="121800" cy="121800"/>
          </a:xfrm>
          <a:prstGeom prst="flowChartConnector">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42"/>
          <p:cNvSpPr/>
          <p:nvPr/>
        </p:nvSpPr>
        <p:spPr>
          <a:xfrm>
            <a:off x="1127875" y="4744175"/>
            <a:ext cx="121800" cy="121800"/>
          </a:xfrm>
          <a:prstGeom prst="flowChartConnector">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42"/>
          <p:cNvSpPr/>
          <p:nvPr/>
        </p:nvSpPr>
        <p:spPr>
          <a:xfrm>
            <a:off x="1127875" y="4877725"/>
            <a:ext cx="121800" cy="121800"/>
          </a:xfrm>
          <a:prstGeom prst="flowChartConnector">
            <a:avLst/>
          </a:prstGeom>
          <a:solidFill>
            <a:srgbClr val="E6913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42"/>
          <p:cNvSpPr/>
          <p:nvPr/>
        </p:nvSpPr>
        <p:spPr>
          <a:xfrm>
            <a:off x="3199338" y="4508425"/>
            <a:ext cx="121800" cy="121800"/>
          </a:xfrm>
          <a:prstGeom prst="flowChartConnector">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42"/>
          <p:cNvSpPr/>
          <p:nvPr/>
        </p:nvSpPr>
        <p:spPr>
          <a:xfrm>
            <a:off x="3199338" y="4666975"/>
            <a:ext cx="121800" cy="121800"/>
          </a:xfrm>
          <a:prstGeom prst="flowChartConnector">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42"/>
          <p:cNvSpPr/>
          <p:nvPr/>
        </p:nvSpPr>
        <p:spPr>
          <a:xfrm>
            <a:off x="3199350" y="4825525"/>
            <a:ext cx="121800" cy="121800"/>
          </a:xfrm>
          <a:prstGeom prst="flowChartConnector">
            <a:avLst/>
          </a:prstGeom>
          <a:solidFill>
            <a:srgbClr val="BF9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42"/>
          <p:cNvSpPr/>
          <p:nvPr/>
        </p:nvSpPr>
        <p:spPr>
          <a:xfrm>
            <a:off x="4987675" y="4508425"/>
            <a:ext cx="121800" cy="121800"/>
          </a:xfrm>
          <a:prstGeom prst="flowChartConnector">
            <a:avLst/>
          </a:prstGeom>
          <a:solidFill>
            <a:srgbClr val="38761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42"/>
          <p:cNvSpPr/>
          <p:nvPr/>
        </p:nvSpPr>
        <p:spPr>
          <a:xfrm>
            <a:off x="4987675" y="4666975"/>
            <a:ext cx="121800" cy="121800"/>
          </a:xfrm>
          <a:prstGeom prst="flowChartConnector">
            <a:avLst/>
          </a:prstGeom>
          <a:solidFill>
            <a:srgbClr val="D0E0E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42"/>
          <p:cNvSpPr/>
          <p:nvPr/>
        </p:nvSpPr>
        <p:spPr>
          <a:xfrm>
            <a:off x="4987675" y="4825525"/>
            <a:ext cx="121800" cy="121800"/>
          </a:xfrm>
          <a:prstGeom prst="flowChartConnector">
            <a:avLst/>
          </a:prstGeom>
          <a:solidFill>
            <a:srgbClr val="6AA84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42"/>
          <p:cNvSpPr/>
          <p:nvPr/>
        </p:nvSpPr>
        <p:spPr>
          <a:xfrm>
            <a:off x="6426625" y="4578025"/>
            <a:ext cx="121800" cy="121800"/>
          </a:xfrm>
          <a:prstGeom prst="flowChartConnector">
            <a:avLst/>
          </a:prstGeom>
          <a:solidFill>
            <a:srgbClr val="6D9EE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pic>
        <p:nvPicPr>
          <p:cNvPr id="346" name="Google Shape;346;p43"/>
          <p:cNvPicPr preferRelativeResize="0"/>
          <p:nvPr/>
        </p:nvPicPr>
        <p:blipFill>
          <a:blip r:embed="rId3">
            <a:alphaModFix/>
          </a:blip>
          <a:stretch>
            <a:fillRect/>
          </a:stretch>
        </p:blipFill>
        <p:spPr>
          <a:xfrm>
            <a:off x="0" y="0"/>
            <a:ext cx="9144000" cy="5143505"/>
          </a:xfrm>
          <a:prstGeom prst="rect">
            <a:avLst/>
          </a:prstGeom>
          <a:noFill/>
          <a:ln>
            <a:noFill/>
          </a:ln>
        </p:spPr>
      </p:pic>
      <p:sp>
        <p:nvSpPr>
          <p:cNvPr id="347" name="Google Shape;347;p43"/>
          <p:cNvSpPr/>
          <p:nvPr/>
        </p:nvSpPr>
        <p:spPr>
          <a:xfrm>
            <a:off x="101925" y="52125"/>
            <a:ext cx="585300" cy="585300"/>
          </a:xfrm>
          <a:prstGeom prst="flowChartConnector">
            <a:avLst/>
          </a:prstGeom>
          <a:solidFill>
            <a:srgbClr val="B45F0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48" name="Google Shape;348;p43"/>
          <p:cNvPicPr preferRelativeResize="0"/>
          <p:nvPr/>
        </p:nvPicPr>
        <p:blipFill>
          <a:blip r:embed="rId4">
            <a:alphaModFix/>
          </a:blip>
          <a:stretch>
            <a:fillRect/>
          </a:stretch>
        </p:blipFill>
        <p:spPr>
          <a:xfrm>
            <a:off x="0" y="0"/>
            <a:ext cx="9144000" cy="5143500"/>
          </a:xfrm>
          <a:prstGeom prst="rect">
            <a:avLst/>
          </a:prstGeom>
          <a:noFill/>
          <a:ln>
            <a:noFill/>
          </a:ln>
        </p:spPr>
      </p:pic>
      <p:sp>
        <p:nvSpPr>
          <p:cNvPr id="349" name="Google Shape;349;p43"/>
          <p:cNvSpPr/>
          <p:nvPr/>
        </p:nvSpPr>
        <p:spPr>
          <a:xfrm>
            <a:off x="101925" y="52125"/>
            <a:ext cx="585300" cy="585300"/>
          </a:xfrm>
          <a:prstGeom prst="flowChartConnector">
            <a:avLst/>
          </a:prstGeom>
          <a:solidFill>
            <a:srgbClr val="6D9E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50" name="Google Shape;350;p43"/>
          <p:cNvPicPr preferRelativeResize="0"/>
          <p:nvPr/>
        </p:nvPicPr>
        <p:blipFill>
          <a:blip r:embed="rId5">
            <a:alphaModFix/>
          </a:blip>
          <a:stretch>
            <a:fillRect/>
          </a:stretch>
        </p:blipFill>
        <p:spPr>
          <a:xfrm>
            <a:off x="0" y="0"/>
            <a:ext cx="9144000" cy="5143500"/>
          </a:xfrm>
          <a:prstGeom prst="rect">
            <a:avLst/>
          </a:prstGeom>
          <a:noFill/>
          <a:ln>
            <a:noFill/>
          </a:ln>
        </p:spPr>
      </p:pic>
      <p:sp>
        <p:nvSpPr>
          <p:cNvPr id="351" name="Google Shape;351;p43"/>
          <p:cNvSpPr/>
          <p:nvPr/>
        </p:nvSpPr>
        <p:spPr>
          <a:xfrm>
            <a:off x="101925" y="52125"/>
            <a:ext cx="585300" cy="585300"/>
          </a:xfrm>
          <a:prstGeom prst="flowChartConnector">
            <a:avLst/>
          </a:prstGeom>
          <a:solidFill>
            <a:srgbClr val="FFF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52" name="Google Shape;352;p43"/>
          <p:cNvPicPr preferRelativeResize="0"/>
          <p:nvPr/>
        </p:nvPicPr>
        <p:blipFill>
          <a:blip r:embed="rId6">
            <a:alphaModFix/>
          </a:blip>
          <a:stretch>
            <a:fillRect/>
          </a:stretch>
        </p:blipFill>
        <p:spPr>
          <a:xfrm>
            <a:off x="0" y="0"/>
            <a:ext cx="9144000" cy="5143500"/>
          </a:xfrm>
          <a:prstGeom prst="rect">
            <a:avLst/>
          </a:prstGeom>
          <a:noFill/>
          <a:ln>
            <a:noFill/>
          </a:ln>
        </p:spPr>
      </p:pic>
      <p:sp>
        <p:nvSpPr>
          <p:cNvPr id="353" name="Google Shape;353;p43"/>
          <p:cNvSpPr/>
          <p:nvPr/>
        </p:nvSpPr>
        <p:spPr>
          <a:xfrm>
            <a:off x="101925" y="52275"/>
            <a:ext cx="585300" cy="585000"/>
          </a:xfrm>
          <a:prstGeom prst="flowChartConnector">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54" name="Google Shape;354;p43"/>
          <p:cNvPicPr preferRelativeResize="0"/>
          <p:nvPr/>
        </p:nvPicPr>
        <p:blipFill>
          <a:blip r:embed="rId7">
            <a:alphaModFix/>
          </a:blip>
          <a:stretch>
            <a:fillRect/>
          </a:stretch>
        </p:blipFill>
        <p:spPr>
          <a:xfrm>
            <a:off x="1136" y="0"/>
            <a:ext cx="9141727" cy="5143499"/>
          </a:xfrm>
          <a:prstGeom prst="rect">
            <a:avLst/>
          </a:prstGeom>
          <a:noFill/>
          <a:ln>
            <a:noFill/>
          </a:ln>
        </p:spPr>
      </p:pic>
      <p:sp>
        <p:nvSpPr>
          <p:cNvPr id="355" name="Google Shape;355;p43"/>
          <p:cNvSpPr/>
          <p:nvPr/>
        </p:nvSpPr>
        <p:spPr>
          <a:xfrm>
            <a:off x="101925" y="52125"/>
            <a:ext cx="585300" cy="585300"/>
          </a:xfrm>
          <a:prstGeom prst="flowChartConnector">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8"/>
                                        </p:tgtEl>
                                        <p:attrNameLst>
                                          <p:attrName>style.visibility</p:attrName>
                                        </p:attrNameLst>
                                      </p:cBhvr>
                                      <p:to>
                                        <p:strVal val="visible"/>
                                      </p:to>
                                    </p:set>
                                    <p:animEffect transition="in" filter="fade">
                                      <p:cBhvr>
                                        <p:cTn id="7" dur="1000"/>
                                        <p:tgtEl>
                                          <p:spTgt spid="348"/>
                                        </p:tgtEl>
                                      </p:cBhvr>
                                    </p:animEffect>
                                  </p:childTnLst>
                                </p:cTn>
                              </p:par>
                              <p:par>
                                <p:cTn id="8" presetID="10" presetClass="entr" presetSubtype="0" fill="hold" nodeType="withEffect">
                                  <p:stCondLst>
                                    <p:cond delay="0"/>
                                  </p:stCondLst>
                                  <p:childTnLst>
                                    <p:set>
                                      <p:cBhvr>
                                        <p:cTn id="9" dur="1" fill="hold">
                                          <p:stCondLst>
                                            <p:cond delay="0"/>
                                          </p:stCondLst>
                                        </p:cTn>
                                        <p:tgtEl>
                                          <p:spTgt spid="349"/>
                                        </p:tgtEl>
                                        <p:attrNameLst>
                                          <p:attrName>style.visibility</p:attrName>
                                        </p:attrNameLst>
                                      </p:cBhvr>
                                      <p:to>
                                        <p:strVal val="visible"/>
                                      </p:to>
                                    </p:set>
                                    <p:animEffect transition="in" filter="fade">
                                      <p:cBhvr>
                                        <p:cTn id="10" dur="1000"/>
                                        <p:tgtEl>
                                          <p:spTgt spid="34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50"/>
                                        </p:tgtEl>
                                        <p:attrNameLst>
                                          <p:attrName>style.visibility</p:attrName>
                                        </p:attrNameLst>
                                      </p:cBhvr>
                                      <p:to>
                                        <p:strVal val="visible"/>
                                      </p:to>
                                    </p:set>
                                    <p:animEffect transition="in" filter="fade">
                                      <p:cBhvr>
                                        <p:cTn id="15" dur="1000"/>
                                        <p:tgtEl>
                                          <p:spTgt spid="350"/>
                                        </p:tgtEl>
                                      </p:cBhvr>
                                    </p:animEffect>
                                  </p:childTnLst>
                                </p:cTn>
                              </p:par>
                              <p:par>
                                <p:cTn id="16" presetID="10" presetClass="entr" presetSubtype="0" fill="hold" nodeType="withEffect">
                                  <p:stCondLst>
                                    <p:cond delay="0"/>
                                  </p:stCondLst>
                                  <p:childTnLst>
                                    <p:set>
                                      <p:cBhvr>
                                        <p:cTn id="17" dur="1" fill="hold">
                                          <p:stCondLst>
                                            <p:cond delay="0"/>
                                          </p:stCondLst>
                                        </p:cTn>
                                        <p:tgtEl>
                                          <p:spTgt spid="351"/>
                                        </p:tgtEl>
                                        <p:attrNameLst>
                                          <p:attrName>style.visibility</p:attrName>
                                        </p:attrNameLst>
                                      </p:cBhvr>
                                      <p:to>
                                        <p:strVal val="visible"/>
                                      </p:to>
                                    </p:set>
                                    <p:animEffect transition="in" filter="fade">
                                      <p:cBhvr>
                                        <p:cTn id="18" dur="1000"/>
                                        <p:tgtEl>
                                          <p:spTgt spid="35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52"/>
                                        </p:tgtEl>
                                        <p:attrNameLst>
                                          <p:attrName>style.visibility</p:attrName>
                                        </p:attrNameLst>
                                      </p:cBhvr>
                                      <p:to>
                                        <p:strVal val="visible"/>
                                      </p:to>
                                    </p:set>
                                    <p:animEffect transition="in" filter="fade">
                                      <p:cBhvr>
                                        <p:cTn id="23" dur="1000"/>
                                        <p:tgtEl>
                                          <p:spTgt spid="352"/>
                                        </p:tgtEl>
                                      </p:cBhvr>
                                    </p:animEffect>
                                  </p:childTnLst>
                                </p:cTn>
                              </p:par>
                              <p:par>
                                <p:cTn id="24" presetID="10" presetClass="entr" presetSubtype="0" fill="hold" nodeType="withEffect">
                                  <p:stCondLst>
                                    <p:cond delay="0"/>
                                  </p:stCondLst>
                                  <p:childTnLst>
                                    <p:set>
                                      <p:cBhvr>
                                        <p:cTn id="25" dur="1" fill="hold">
                                          <p:stCondLst>
                                            <p:cond delay="0"/>
                                          </p:stCondLst>
                                        </p:cTn>
                                        <p:tgtEl>
                                          <p:spTgt spid="353"/>
                                        </p:tgtEl>
                                        <p:attrNameLst>
                                          <p:attrName>style.visibility</p:attrName>
                                        </p:attrNameLst>
                                      </p:cBhvr>
                                      <p:to>
                                        <p:strVal val="visible"/>
                                      </p:to>
                                    </p:set>
                                    <p:animEffect transition="in" filter="fade">
                                      <p:cBhvr>
                                        <p:cTn id="26" dur="1000"/>
                                        <p:tgtEl>
                                          <p:spTgt spid="35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54"/>
                                        </p:tgtEl>
                                        <p:attrNameLst>
                                          <p:attrName>style.visibility</p:attrName>
                                        </p:attrNameLst>
                                      </p:cBhvr>
                                      <p:to>
                                        <p:strVal val="visible"/>
                                      </p:to>
                                    </p:set>
                                    <p:animEffect transition="in" filter="fade">
                                      <p:cBhvr>
                                        <p:cTn id="31" dur="1000"/>
                                        <p:tgtEl>
                                          <p:spTgt spid="354"/>
                                        </p:tgtEl>
                                      </p:cBhvr>
                                    </p:animEffect>
                                  </p:childTnLst>
                                </p:cTn>
                              </p:par>
                              <p:par>
                                <p:cTn id="32" presetID="10" presetClass="entr" presetSubtype="0" fill="hold" nodeType="withEffect">
                                  <p:stCondLst>
                                    <p:cond delay="0"/>
                                  </p:stCondLst>
                                  <p:childTnLst>
                                    <p:set>
                                      <p:cBhvr>
                                        <p:cTn id="33" dur="1" fill="hold">
                                          <p:stCondLst>
                                            <p:cond delay="0"/>
                                          </p:stCondLst>
                                        </p:cTn>
                                        <p:tgtEl>
                                          <p:spTgt spid="355"/>
                                        </p:tgtEl>
                                        <p:attrNameLst>
                                          <p:attrName>style.visibility</p:attrName>
                                        </p:attrNameLst>
                                      </p:cBhvr>
                                      <p:to>
                                        <p:strVal val="visible"/>
                                      </p:to>
                                    </p:set>
                                    <p:animEffect transition="in" filter="fade">
                                      <p:cBhvr>
                                        <p:cTn id="34" dur="1000"/>
                                        <p:tgtEl>
                                          <p:spTgt spid="3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pic>
        <p:nvPicPr>
          <p:cNvPr id="360" name="Google Shape;360;p44"/>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pic>
        <p:nvPicPr>
          <p:cNvPr id="72" name="Google Shape;72;p16"/>
          <p:cNvPicPr preferRelativeResize="0"/>
          <p:nvPr/>
        </p:nvPicPr>
        <p:blipFill>
          <a:blip r:embed="rId3">
            <a:alphaModFix/>
          </a:blip>
          <a:stretch>
            <a:fillRect/>
          </a:stretch>
        </p:blipFill>
        <p:spPr>
          <a:xfrm>
            <a:off x="0" y="0"/>
            <a:ext cx="9144000" cy="5143500"/>
          </a:xfrm>
          <a:prstGeom prst="rect">
            <a:avLst/>
          </a:prstGeom>
          <a:noFill/>
          <a:ln>
            <a:noFill/>
          </a:ln>
        </p:spPr>
      </p:pic>
      <p:pic>
        <p:nvPicPr>
          <p:cNvPr id="73" name="Google Shape;73;p16"/>
          <p:cNvPicPr preferRelativeResize="0"/>
          <p:nvPr/>
        </p:nvPicPr>
        <p:blipFill>
          <a:blip r:embed="rId4">
            <a:alphaModFix/>
          </a:blip>
          <a:stretch>
            <a:fillRect/>
          </a:stretch>
        </p:blipFill>
        <p:spPr>
          <a:xfrm>
            <a:off x="0" y="0"/>
            <a:ext cx="9144000"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10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9" name="Google Shape;79;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80" name="Google Shape;80;p17"/>
          <p:cNvPicPr preferRelativeResize="0"/>
          <p:nvPr/>
        </p:nvPicPr>
        <p:blipFill>
          <a:blip r:embed="rId3">
            <a:alphaModFix/>
          </a:blip>
          <a:stretch>
            <a:fillRect/>
          </a:stretch>
        </p:blipFill>
        <p:spPr>
          <a:xfrm>
            <a:off x="0" y="0"/>
            <a:ext cx="9144000" cy="514350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5" name="Google Shape;85;p18"/>
          <p:cNvPicPr preferRelativeResize="0"/>
          <p:nvPr/>
        </p:nvPicPr>
        <p:blipFill>
          <a:blip r:embed="rId3">
            <a:alphaModFix/>
          </a:blip>
          <a:stretch>
            <a:fillRect/>
          </a:stretch>
        </p:blipFill>
        <p:spPr>
          <a:xfrm>
            <a:off x="0" y="0"/>
            <a:ext cx="9385972" cy="5143501"/>
          </a:xfrm>
          <a:prstGeom prst="rect">
            <a:avLst/>
          </a:prstGeom>
          <a:noFill/>
          <a:ln>
            <a:noFill/>
          </a:ln>
        </p:spPr>
      </p:pic>
      <p:pic>
        <p:nvPicPr>
          <p:cNvPr id="86" name="Google Shape;86;p18"/>
          <p:cNvPicPr preferRelativeResize="0"/>
          <p:nvPr/>
        </p:nvPicPr>
        <p:blipFill>
          <a:blip r:embed="rId4">
            <a:alphaModFix/>
          </a:blip>
          <a:stretch>
            <a:fillRect/>
          </a:stretch>
        </p:blipFill>
        <p:spPr>
          <a:xfrm>
            <a:off x="0" y="-10"/>
            <a:ext cx="9144000" cy="5372110"/>
          </a:xfrm>
          <a:prstGeom prst="rect">
            <a:avLst/>
          </a:prstGeom>
          <a:noFill/>
          <a:ln>
            <a:noFill/>
          </a:ln>
        </p:spPr>
      </p:pic>
      <p:pic>
        <p:nvPicPr>
          <p:cNvPr id="87" name="Google Shape;87;p18"/>
          <p:cNvPicPr preferRelativeResize="0"/>
          <p:nvPr/>
        </p:nvPicPr>
        <p:blipFill>
          <a:blip r:embed="rId5">
            <a:alphaModFix/>
          </a:blip>
          <a:stretch>
            <a:fillRect/>
          </a:stretch>
        </p:blipFill>
        <p:spPr>
          <a:xfrm>
            <a:off x="0" y="29725"/>
            <a:ext cx="9250925"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1000"/>
                                        <p:tgtEl>
                                          <p:spTgt spid="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7"/>
                                        </p:tgtEl>
                                        <p:attrNameLst>
                                          <p:attrName>style.visibility</p:attrName>
                                        </p:attrNameLst>
                                      </p:cBhvr>
                                      <p:to>
                                        <p:strVal val="visible"/>
                                      </p:to>
                                    </p:set>
                                    <p:animEffect transition="in" filter="fade">
                                      <p:cBhvr>
                                        <p:cTn id="12" dur="1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92" name="Google Shape;92;p19"/>
          <p:cNvPicPr preferRelativeResize="0"/>
          <p:nvPr/>
        </p:nvPicPr>
        <p:blipFill>
          <a:blip r:embed="rId3">
            <a:alphaModFix/>
          </a:blip>
          <a:stretch>
            <a:fillRect/>
          </a:stretch>
        </p:blipFill>
        <p:spPr>
          <a:xfrm>
            <a:off x="0" y="0"/>
            <a:ext cx="9144000" cy="514350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8" name="Google Shape;98;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99" name="Google Shape;99;p20"/>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06" name="Google Shape;106;p21"/>
          <p:cNvPicPr preferRelativeResize="0"/>
          <p:nvPr/>
        </p:nvPicPr>
        <p:blipFill>
          <a:blip r:embed="rId3">
            <a:alphaModFix/>
          </a:blip>
          <a:stretch>
            <a:fillRect/>
          </a:stretch>
        </p:blipFill>
        <p:spPr>
          <a:xfrm>
            <a:off x="0" y="0"/>
            <a:ext cx="9144000" cy="5143496"/>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3271</Words>
  <Application>Microsoft Office PowerPoint</Application>
  <PresentationFormat>On-screen Show (16:9)</PresentationFormat>
  <Paragraphs>141</Paragraphs>
  <Slides>32</Slides>
  <Notes>32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Montserrat</vt:lpstr>
      <vt:lpstr>Roboto</vt:lpstr>
      <vt:lpstr>Arial</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John DiGiorno</cp:lastModifiedBy>
  <cp:revision>3</cp:revision>
  <dcterms:modified xsi:type="dcterms:W3CDTF">2020-05-06T22:59:02Z</dcterms:modified>
</cp:coreProperties>
</file>