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68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2" r:id="rId16"/>
    <p:sldId id="25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F17026-643A-4259-8144-67967ECB40F4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89DD1-A3C8-46CA-9B6A-B833F86699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5329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89DD1-A3C8-46CA-9B6A-B833F8669902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C21E469-CAB6-4D76-BB45-D71FE85AAE99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1459EAF-D1B6-4DAD-88B8-3693446BDB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1E469-CAB6-4D76-BB45-D71FE85AAE99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59EAF-D1B6-4DAD-88B8-3693446BDB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1E469-CAB6-4D76-BB45-D71FE85AAE99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59EAF-D1B6-4DAD-88B8-3693446BDB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1E469-CAB6-4D76-BB45-D71FE85AAE99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59EAF-D1B6-4DAD-88B8-3693446BDB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C21E469-CAB6-4D76-BB45-D71FE85AAE99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1459EAF-D1B6-4DAD-88B8-3693446BDB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1E469-CAB6-4D76-BB45-D71FE85AAE99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1459EAF-D1B6-4DAD-88B8-3693446BDB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1E469-CAB6-4D76-BB45-D71FE85AAE99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1459EAF-D1B6-4DAD-88B8-3693446BDB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1E469-CAB6-4D76-BB45-D71FE85AAE99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59EAF-D1B6-4DAD-88B8-3693446BDB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21E469-CAB6-4D76-BB45-D71FE85AAE99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459EAF-D1B6-4DAD-88B8-3693446BDB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C21E469-CAB6-4D76-BB45-D71FE85AAE99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1459EAF-D1B6-4DAD-88B8-3693446BDB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C21E469-CAB6-4D76-BB45-D71FE85AAE99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1459EAF-D1B6-4DAD-88B8-3693446BDB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C21E469-CAB6-4D76-BB45-D71FE85AAE99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1459EAF-D1B6-4DAD-88B8-3693446BDB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00200" y="1600200"/>
            <a:ext cx="627131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Value of CyberInfrastructure Access in Leech Identification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Deborah J. Hunter</a:t>
            </a:r>
          </a:p>
          <a:p>
            <a:pPr algn="ctr"/>
            <a:r>
              <a:rPr lang="en-US" dirty="0" smtClean="0"/>
              <a:t>Turtle Mountain Community College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609600"/>
            <a:ext cx="76962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PHYLUM:   Annelida</a:t>
            </a:r>
          </a:p>
          <a:p>
            <a:r>
              <a:rPr lang="en-US" dirty="0" smtClean="0"/>
              <a:t>CLASS:       Hirudinida</a:t>
            </a:r>
          </a:p>
          <a:p>
            <a:r>
              <a:rPr lang="en-US" dirty="0" smtClean="0">
                <a:sym typeface="Wingdings" pitchFamily="2" charset="2"/>
              </a:rPr>
              <a:t>ORDER:      Rhynchobdellida</a:t>
            </a:r>
            <a:endParaRPr lang="en-US" dirty="0" smtClean="0"/>
          </a:p>
          <a:p>
            <a:r>
              <a:rPr lang="en-US" dirty="0" smtClean="0"/>
              <a:t>FAMILY:     Glossiphoniidae</a:t>
            </a:r>
          </a:p>
          <a:p>
            <a:endParaRPr lang="en-US" sz="1000" dirty="0" smtClean="0"/>
          </a:p>
          <a:p>
            <a:endParaRPr lang="en-US" sz="1000" dirty="0"/>
          </a:p>
          <a:p>
            <a:r>
              <a:rPr lang="en-US" dirty="0" smtClean="0"/>
              <a:t>Taxonomic Key</a:t>
            </a:r>
          </a:p>
          <a:p>
            <a:pPr marL="342900" indent="-342900"/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7.   Gonopores separated by two annuli   </a:t>
            </a:r>
            <a:r>
              <a:rPr lang="en-US" i="1" dirty="0" smtClean="0">
                <a:sym typeface="Wingdings" pitchFamily="2" charset="2"/>
              </a:rPr>
              <a:t>Glossiphonia complanata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7170" name="Picture 2" descr="F:\CYBERNET\lg gonopo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0278" y="3352800"/>
            <a:ext cx="4242816" cy="316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4038600" y="4191000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029200" y="4038600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590800" y="5562600"/>
            <a:ext cx="304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91512" y="556752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Annuli</a:t>
            </a:r>
            <a:endParaRPr lang="en-US" sz="14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048000" y="5560464"/>
            <a:ext cx="304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171686" y="4267200"/>
            <a:ext cx="304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612341" y="4267200"/>
            <a:ext cx="304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609600"/>
            <a:ext cx="735554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PHYLUM:  Annelida</a:t>
            </a:r>
          </a:p>
          <a:p>
            <a:r>
              <a:rPr lang="en-US" dirty="0" smtClean="0"/>
              <a:t>CLASS:      Hirudinida</a:t>
            </a:r>
          </a:p>
          <a:p>
            <a:endParaRPr lang="en-US" sz="1400" dirty="0"/>
          </a:p>
          <a:p>
            <a:r>
              <a:rPr lang="en-US" dirty="0" smtClean="0"/>
              <a:t>Taxonomic Key</a:t>
            </a:r>
          </a:p>
          <a:p>
            <a:endParaRPr lang="en-US" sz="1400" dirty="0"/>
          </a:p>
          <a:p>
            <a:pPr marL="342900" indent="-342900">
              <a:buAutoNum type="arabicPeriod"/>
            </a:pPr>
            <a:r>
              <a:rPr lang="en-US" dirty="0" smtClean="0"/>
              <a:t>Presence of a pharyngeal proboscis </a:t>
            </a:r>
            <a:r>
              <a:rPr lang="en-US" dirty="0" smtClean="0">
                <a:sym typeface="Wingdings" pitchFamily="2" charset="2"/>
              </a:rPr>
              <a:t> ORDER Rhynchobdellida</a:t>
            </a:r>
          </a:p>
          <a:p>
            <a:pPr marL="342900" indent="-342900">
              <a:buAutoNum type="arabicPeriod" startAt="2"/>
            </a:pPr>
            <a:r>
              <a:rPr lang="en-US" dirty="0" smtClean="0">
                <a:sym typeface="Wingdings" pitchFamily="2" charset="2"/>
              </a:rPr>
              <a:t>Body flattened dorsalventrally and much wider than head</a:t>
            </a:r>
          </a:p>
          <a:p>
            <a:r>
              <a:rPr lang="en-US" dirty="0" smtClean="0">
                <a:sym typeface="Wingdings" pitchFamily="2" charset="2"/>
              </a:rPr>
              <a:t>3.   Two, three, or four pair of eyes  FAMILY Glossiphoniidae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4" name="Picture 3" descr="F:\CYBERNET\good smal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931" b="10314"/>
          <a:stretch/>
        </p:blipFill>
        <p:spPr bwMode="auto">
          <a:xfrm>
            <a:off x="990600" y="3348811"/>
            <a:ext cx="3821475" cy="284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CYBERNET\G C small eye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463" r="29254" b="43597"/>
          <a:stretch/>
        </p:blipFill>
        <p:spPr bwMode="auto">
          <a:xfrm rot="5400000">
            <a:off x="5479058" y="3194420"/>
            <a:ext cx="2988473" cy="312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1259541" y="5181600"/>
            <a:ext cx="569259" cy="152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09600"/>
            <a:ext cx="7620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PHYLUM:   Annelida</a:t>
            </a:r>
          </a:p>
          <a:p>
            <a:r>
              <a:rPr lang="en-US" dirty="0" smtClean="0"/>
              <a:t>CLASS:       Hirudinida</a:t>
            </a:r>
          </a:p>
          <a:p>
            <a:r>
              <a:rPr lang="en-US" dirty="0" smtClean="0">
                <a:sym typeface="Wingdings" pitchFamily="2" charset="2"/>
              </a:rPr>
              <a:t>ORDER:      Rhynchobdellida</a:t>
            </a:r>
            <a:endParaRPr lang="en-US" dirty="0" smtClean="0"/>
          </a:p>
          <a:p>
            <a:r>
              <a:rPr lang="en-US" dirty="0" smtClean="0"/>
              <a:t>FAMILY:     Glossiphoniidae</a:t>
            </a:r>
          </a:p>
          <a:p>
            <a:endParaRPr lang="en-US" sz="1000" dirty="0"/>
          </a:p>
          <a:p>
            <a:r>
              <a:rPr lang="en-US" dirty="0" smtClean="0"/>
              <a:t>Taxonomic Key</a:t>
            </a:r>
          </a:p>
          <a:p>
            <a:endParaRPr lang="en-US" sz="1000" dirty="0"/>
          </a:p>
          <a:p>
            <a:pPr marL="342900" indent="-342900">
              <a:buAutoNum type="arabicPeriod"/>
            </a:pPr>
            <a:r>
              <a:rPr lang="en-US" dirty="0" smtClean="0"/>
              <a:t>Posterior sucker without a circle of glands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2.   Body firm</a:t>
            </a:r>
          </a:p>
          <a:p>
            <a:r>
              <a:rPr lang="en-US" dirty="0" smtClean="0">
                <a:sym typeface="Wingdings" pitchFamily="2" charset="2"/>
              </a:rPr>
              <a:t>3.   Eyes in two paramedial rows</a:t>
            </a:r>
          </a:p>
          <a:p>
            <a:r>
              <a:rPr lang="en-US" dirty="0"/>
              <a:t>4</a:t>
            </a:r>
            <a:r>
              <a:rPr lang="en-US" dirty="0" smtClean="0"/>
              <a:t>.   Pair </a:t>
            </a:r>
            <a:r>
              <a:rPr lang="en-US" dirty="0"/>
              <a:t>of paramedial stripes on dorsal and ventral surface</a:t>
            </a:r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5.   Six </a:t>
            </a:r>
            <a:r>
              <a:rPr lang="en-US" dirty="0">
                <a:sym typeface="Wingdings" pitchFamily="2" charset="2"/>
              </a:rPr>
              <a:t>pair of crop </a:t>
            </a:r>
            <a:r>
              <a:rPr lang="en-US" dirty="0" smtClean="0">
                <a:sym typeface="Wingdings" pitchFamily="2" charset="2"/>
              </a:rPr>
              <a:t>caeca  SEVEN PAIR?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i="1" dirty="0" smtClean="0">
                <a:sym typeface="Wingdings" pitchFamily="2" charset="2"/>
              </a:rPr>
              <a:t>Boreobdella verrucata</a:t>
            </a:r>
            <a:endParaRPr lang="en-US" i="1" dirty="0">
              <a:sym typeface="Wingdings" pitchFamily="2" charset="2"/>
            </a:endParaRPr>
          </a:p>
          <a:p>
            <a:pPr marL="342900" indent="-342900">
              <a:buAutoNum type="arabicPeriod" startAt="4"/>
            </a:pPr>
            <a:endParaRPr lang="en-US" dirty="0" smtClean="0">
              <a:sym typeface="Wingdings" pitchFamily="2" charset="2"/>
            </a:endParaRPr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4" name="Picture 3" descr="F:\CYBERNET\good smal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931" b="10314"/>
          <a:stretch/>
        </p:blipFill>
        <p:spPr bwMode="auto">
          <a:xfrm>
            <a:off x="1038191" y="3810000"/>
            <a:ext cx="3534730" cy="262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CYBERNET\Fat Ceca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2072"/>
          <a:stretch/>
        </p:blipFill>
        <p:spPr bwMode="auto">
          <a:xfrm>
            <a:off x="5415646" y="3745194"/>
            <a:ext cx="2514600" cy="276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95400" y="6248400"/>
            <a:ext cx="647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Dorsal                                                    Ventral</a:t>
            </a:r>
            <a:endParaRPr lang="en-US" sz="20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7137875" y="5181600"/>
            <a:ext cx="152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7086600" y="5410200"/>
            <a:ext cx="152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7100843" y="5581588"/>
            <a:ext cx="152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7118647" y="5791200"/>
            <a:ext cx="1524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7026778" y="6004785"/>
            <a:ext cx="74065" cy="122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6815270" y="6188340"/>
            <a:ext cx="76200" cy="1458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5" idx="2"/>
          </p:cNvCxnSpPr>
          <p:nvPr/>
        </p:nvCxnSpPr>
        <p:spPr>
          <a:xfrm rot="5400000" flipH="1">
            <a:off x="6474316" y="6312314"/>
            <a:ext cx="24486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8229600" y="6194869"/>
            <a:ext cx="152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V="1">
            <a:off x="3276600" y="5029200"/>
            <a:ext cx="304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2711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609600"/>
            <a:ext cx="76962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PHYLUM:   Annelida</a:t>
            </a:r>
          </a:p>
          <a:p>
            <a:r>
              <a:rPr lang="en-US" dirty="0" smtClean="0"/>
              <a:t>CLASS:       Hirudinida</a:t>
            </a:r>
          </a:p>
          <a:p>
            <a:r>
              <a:rPr lang="en-US" dirty="0" smtClean="0">
                <a:sym typeface="Wingdings" pitchFamily="2" charset="2"/>
              </a:rPr>
              <a:t>ORDER:      Rhynchobdellida</a:t>
            </a:r>
            <a:endParaRPr lang="en-US" dirty="0" smtClean="0"/>
          </a:p>
          <a:p>
            <a:r>
              <a:rPr lang="en-US" dirty="0" smtClean="0"/>
              <a:t>FAMILY:     Glossiphoniidae</a:t>
            </a:r>
          </a:p>
          <a:p>
            <a:endParaRPr lang="en-US" sz="1000" dirty="0"/>
          </a:p>
          <a:p>
            <a:r>
              <a:rPr lang="en-US" dirty="0" smtClean="0"/>
              <a:t>Taxonomic Key</a:t>
            </a:r>
          </a:p>
          <a:p>
            <a:endParaRPr lang="en-US" sz="1000" dirty="0"/>
          </a:p>
          <a:p>
            <a:r>
              <a:rPr lang="en-US" dirty="0" smtClean="0">
                <a:sym typeface="Wingdings" pitchFamily="2" charset="2"/>
              </a:rPr>
              <a:t>7.   Gonopores separated by two annuli   </a:t>
            </a:r>
            <a:r>
              <a:rPr lang="en-US" dirty="0">
                <a:sym typeface="Wingdings" pitchFamily="2" charset="2"/>
              </a:rPr>
              <a:t>?</a:t>
            </a:r>
            <a:endParaRPr lang="en-US" dirty="0" smtClean="0">
              <a:sym typeface="Wingdings" pitchFamily="2" charset="2"/>
            </a:endParaRPr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9218" name="Picture 2" descr="F:\CYBERNET\Gonopore ques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408745"/>
            <a:ext cx="3785616" cy="282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F:\CYBERNET\Annuli ligh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069" b="5388"/>
          <a:stretch/>
        </p:blipFill>
        <p:spPr bwMode="auto">
          <a:xfrm>
            <a:off x="990600" y="3375213"/>
            <a:ext cx="3276600" cy="2861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055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Red G. Complanata\Red G Companat two a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9" r="35441"/>
          <a:stretch/>
        </p:blipFill>
        <p:spPr bwMode="auto">
          <a:xfrm rot="5400000">
            <a:off x="1085222" y="2813441"/>
            <a:ext cx="2706356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H:\Red G. Complanata\Red G. Complanta B1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803" r="11495"/>
          <a:stretch/>
        </p:blipFill>
        <p:spPr bwMode="auto">
          <a:xfrm>
            <a:off x="4648200" y="1676400"/>
            <a:ext cx="3937605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:\Red G. Complanata\small complanata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560" t="34708" r="39906" b="34145"/>
          <a:stretch/>
        </p:blipFill>
        <p:spPr bwMode="auto">
          <a:xfrm rot="8062393">
            <a:off x="1330202" y="775644"/>
            <a:ext cx="1786071" cy="2127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rot="5400000">
            <a:off x="800894" y="354250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2361406" y="1295400"/>
            <a:ext cx="3055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632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752600"/>
            <a:ext cx="83872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CONCLUSION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CyberInfrastructure access would allow Dr. Govedich and   Dr. Bain to directly participate in the identification of these </a:t>
            </a:r>
            <a:r>
              <a:rPr lang="en-US" sz="2400" dirty="0" smtClean="0"/>
              <a:t>leeches. 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71600" y="914400"/>
            <a:ext cx="6858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Acknowledgements</a:t>
            </a:r>
          </a:p>
          <a:p>
            <a:endParaRPr lang="en-US" sz="1600" dirty="0"/>
          </a:p>
          <a:p>
            <a:r>
              <a:rPr lang="en-US" dirty="0" smtClean="0"/>
              <a:t>Dr. Fredric Govedich – </a:t>
            </a:r>
            <a:r>
              <a:rPr lang="en-US" sz="1600" dirty="0" smtClean="0"/>
              <a:t>Southern Utah University</a:t>
            </a:r>
          </a:p>
          <a:p>
            <a:r>
              <a:rPr lang="en-US" dirty="0" smtClean="0"/>
              <a:t>Dr. Bonnie Bain – </a:t>
            </a:r>
            <a:r>
              <a:rPr lang="en-US" sz="1600" dirty="0" smtClean="0"/>
              <a:t>Southern Utah University</a:t>
            </a:r>
          </a:p>
          <a:p>
            <a:endParaRPr lang="en-US" sz="1600" dirty="0"/>
          </a:p>
          <a:p>
            <a:r>
              <a:rPr lang="en-US" dirty="0" smtClean="0"/>
              <a:t>Dr. Tristan Darland – </a:t>
            </a:r>
            <a:r>
              <a:rPr lang="en-US" sz="1600" dirty="0" smtClean="0"/>
              <a:t>University of North Dakota</a:t>
            </a:r>
          </a:p>
          <a:p>
            <a:endParaRPr lang="en-US" sz="1600" dirty="0"/>
          </a:p>
          <a:p>
            <a:r>
              <a:rPr lang="en-US" dirty="0" smtClean="0"/>
              <a:t>Dr. Scott Hanson – </a:t>
            </a:r>
            <a:r>
              <a:rPr lang="en-US" sz="1600" dirty="0" smtClean="0"/>
              <a:t>Turtle Mountain Community College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                    Tribal Colleges and Universities Program (TCUP)</a:t>
            </a:r>
          </a:p>
          <a:p>
            <a:endParaRPr lang="en-US" sz="1600" dirty="0" smtClean="0"/>
          </a:p>
          <a:p>
            <a:r>
              <a:rPr lang="en-US" dirty="0" smtClean="0"/>
              <a:t>Dr. Carol </a:t>
            </a:r>
            <a:r>
              <a:rPr lang="en-US" dirty="0"/>
              <a:t>Davis </a:t>
            </a:r>
            <a:r>
              <a:rPr lang="en-US" dirty="0" smtClean="0"/>
              <a:t>– </a:t>
            </a:r>
            <a:r>
              <a:rPr lang="en-US" sz="1600" dirty="0" smtClean="0"/>
              <a:t>Experimental Program to Stimulate Competitive Research (EPSCoR</a:t>
            </a:r>
            <a:r>
              <a:rPr lang="en-US" dirty="0" smtClean="0"/>
              <a:t>)</a:t>
            </a:r>
          </a:p>
          <a:p>
            <a:endParaRPr lang="en-US" sz="1600" dirty="0"/>
          </a:p>
          <a:p>
            <a:r>
              <a:rPr lang="en-US" dirty="0" smtClean="0"/>
              <a:t>Tyland Lafontaine  –  EPSCoR student</a:t>
            </a:r>
          </a:p>
          <a:p>
            <a:r>
              <a:rPr lang="en-US" dirty="0" smtClean="0"/>
              <a:t>Jenny Houle –  TCUP student</a:t>
            </a:r>
          </a:p>
          <a:p>
            <a:r>
              <a:rPr lang="en-US" dirty="0" smtClean="0"/>
              <a:t>Summer of 2009 and 2010 </a:t>
            </a:r>
            <a:r>
              <a:rPr lang="en-US" dirty="0" smtClean="0"/>
              <a:t> EPSCoR and TCUP </a:t>
            </a:r>
            <a:r>
              <a:rPr lang="en-US" dirty="0" smtClean="0"/>
              <a:t>students</a:t>
            </a:r>
          </a:p>
          <a:p>
            <a:endParaRPr lang="en-US" sz="1600" dirty="0"/>
          </a:p>
          <a:p>
            <a:r>
              <a:rPr lang="en-US" dirty="0" smtClean="0"/>
              <a:t>University of North Dakota </a:t>
            </a:r>
          </a:p>
          <a:p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447800"/>
            <a:ext cx="7086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Taxonomic Keys to the North American Hirudinida and Acanthobdellida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Chapter 12.  Annelida (Clitellata, Oligochaeta, Branchiobdellida, Hirudinida, and Acanthobdellida.  Fredric R. Govedich, Bonnie A. Bain, William E. Moser, Stuart R. Gelder, Ronald W. Davies, and Ralph O. Brinkhurst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Ecology and Classification of North American Freshwater Invertebrate.  Third Edition. 2010  Editors: James H. Thorp and Alan P. Covich.  Elsevier Press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CYBERNET\G. complanata DJH2 Dorsal l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93949" y="1295400"/>
            <a:ext cx="4671177" cy="348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60396" y="51054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/>
              <a:t>Glossiphonia complanata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CYBERNET\good sm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528482"/>
            <a:ext cx="4242816" cy="316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60396" y="510540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/>
              <a:t>Glossiphonia complanata </a:t>
            </a:r>
            <a:r>
              <a:rPr lang="en-US" sz="2000" dirty="0" smtClean="0"/>
              <a:t>?</a:t>
            </a:r>
            <a:r>
              <a:rPr lang="en-US" sz="2000" i="1" dirty="0" smtClean="0"/>
              <a:t> 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609600"/>
            <a:ext cx="72031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PHYLUM:  Annelida</a:t>
            </a:r>
          </a:p>
          <a:p>
            <a:r>
              <a:rPr lang="en-US" dirty="0" smtClean="0"/>
              <a:t>CLASS:      Hirudinida</a:t>
            </a:r>
          </a:p>
          <a:p>
            <a:endParaRPr lang="en-US" dirty="0"/>
          </a:p>
          <a:p>
            <a:r>
              <a:rPr lang="en-US" dirty="0" smtClean="0"/>
              <a:t>Taxonomic Key</a:t>
            </a:r>
          </a:p>
          <a:p>
            <a:endParaRPr lang="en-US" dirty="0"/>
          </a:p>
          <a:p>
            <a:r>
              <a:rPr lang="en-US" dirty="0" smtClean="0"/>
              <a:t>1. Presence of a pharyngeal proboscis </a:t>
            </a:r>
            <a:r>
              <a:rPr lang="en-US" dirty="0" smtClean="0">
                <a:sym typeface="Wingdings" pitchFamily="2" charset="2"/>
              </a:rPr>
              <a:t> ORDER Rhynchobdellida</a:t>
            </a:r>
            <a:endParaRPr lang="en-US" dirty="0"/>
          </a:p>
        </p:txBody>
      </p:sp>
      <p:pic>
        <p:nvPicPr>
          <p:cNvPr id="5122" name="Picture 2" descr="F:\CYBERNET\Ventral l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2693"/>
          <a:stretch>
            <a:fillRect/>
          </a:stretch>
        </p:blipFill>
        <p:spPr bwMode="auto">
          <a:xfrm>
            <a:off x="1530096" y="2729186"/>
            <a:ext cx="5937504" cy="2985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2133600" y="3429000"/>
            <a:ext cx="685800" cy="7620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541" y="609600"/>
            <a:ext cx="6705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PHYLUM:  Annelida</a:t>
            </a:r>
          </a:p>
          <a:p>
            <a:r>
              <a:rPr lang="en-US" dirty="0" smtClean="0"/>
              <a:t>CLASS:      Hirudinida</a:t>
            </a:r>
          </a:p>
          <a:p>
            <a:r>
              <a:rPr lang="en-US" dirty="0" smtClean="0">
                <a:sym typeface="Wingdings" pitchFamily="2" charset="2"/>
              </a:rPr>
              <a:t>ORDER:     Rhynchobdellida</a:t>
            </a:r>
            <a:endParaRPr lang="en-US" dirty="0" smtClean="0"/>
          </a:p>
          <a:p>
            <a:endParaRPr lang="en-US" sz="1600" dirty="0"/>
          </a:p>
          <a:p>
            <a:r>
              <a:rPr lang="en-US" dirty="0" smtClean="0"/>
              <a:t>Taxonomic Key</a:t>
            </a:r>
          </a:p>
          <a:p>
            <a:endParaRPr lang="en-US" sz="1600" dirty="0"/>
          </a:p>
          <a:p>
            <a:r>
              <a:rPr lang="en-US" dirty="0" smtClean="0">
                <a:sym typeface="Wingdings" pitchFamily="2" charset="2"/>
              </a:rPr>
              <a:t>1.   Body flattened dorsalventrally and much wider than head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3" name="Picture 2" descr="F:\CYBERNET\G. complanata DJH2 Dorsal l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658" r="10204" b="9859"/>
          <a:stretch>
            <a:fillRect/>
          </a:stretch>
        </p:blipFill>
        <p:spPr bwMode="auto">
          <a:xfrm>
            <a:off x="2133600" y="2757055"/>
            <a:ext cx="4648200" cy="295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609600"/>
            <a:ext cx="777239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PHYLUM:  Annelida</a:t>
            </a:r>
          </a:p>
          <a:p>
            <a:r>
              <a:rPr lang="en-US" dirty="0" smtClean="0"/>
              <a:t>CLASS:      Hirudinida</a:t>
            </a:r>
          </a:p>
          <a:p>
            <a:r>
              <a:rPr lang="en-US" dirty="0" smtClean="0">
                <a:sym typeface="Wingdings" pitchFamily="2" charset="2"/>
              </a:rPr>
              <a:t>ORDER:     Rhynchobdellida</a:t>
            </a:r>
            <a:endParaRPr lang="en-US" dirty="0" smtClean="0"/>
          </a:p>
          <a:p>
            <a:endParaRPr lang="en-US" sz="1400" dirty="0"/>
          </a:p>
          <a:p>
            <a:r>
              <a:rPr lang="en-US" dirty="0" smtClean="0"/>
              <a:t>Taxonomic Key</a:t>
            </a:r>
          </a:p>
          <a:p>
            <a:endParaRPr lang="en-US" sz="1400" dirty="0"/>
          </a:p>
          <a:p>
            <a:pPr marL="342900" indent="-342900"/>
            <a:r>
              <a:rPr lang="en-US" dirty="0" smtClean="0">
                <a:sym typeface="Wingdings" pitchFamily="2" charset="2"/>
              </a:rPr>
              <a:t>1.   Body flattened dorsalventrally and much wider than head</a:t>
            </a:r>
          </a:p>
          <a:p>
            <a:r>
              <a:rPr lang="en-US" dirty="0" smtClean="0">
                <a:sym typeface="Wingdings" pitchFamily="2" charset="2"/>
              </a:rPr>
              <a:t>2.   Two, three, or four pair of eyes  FAMILY Glossiphoniidae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6146" name="Picture 2" descr="F:\CYBERNET\lg eye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3387" b="24961"/>
          <a:stretch/>
        </p:blipFill>
        <p:spPr bwMode="auto">
          <a:xfrm>
            <a:off x="2514600" y="3048000"/>
            <a:ext cx="3276600" cy="3244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9654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541" y="609600"/>
            <a:ext cx="6705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PHYLUM:   Annelida</a:t>
            </a:r>
          </a:p>
          <a:p>
            <a:r>
              <a:rPr lang="en-US" dirty="0" smtClean="0"/>
              <a:t>CLASS:       Hirudinida</a:t>
            </a:r>
          </a:p>
          <a:p>
            <a:r>
              <a:rPr lang="en-US" dirty="0" smtClean="0">
                <a:sym typeface="Wingdings" pitchFamily="2" charset="2"/>
              </a:rPr>
              <a:t>ORDER:      Rhynchobdellida</a:t>
            </a:r>
            <a:endParaRPr lang="en-US" dirty="0" smtClean="0"/>
          </a:p>
          <a:p>
            <a:r>
              <a:rPr lang="en-US" dirty="0" smtClean="0"/>
              <a:t>FAMILY:     Glossiphoniidae</a:t>
            </a:r>
          </a:p>
          <a:p>
            <a:endParaRPr lang="en-US" sz="1200" dirty="0"/>
          </a:p>
          <a:p>
            <a:r>
              <a:rPr lang="en-US" dirty="0" smtClean="0"/>
              <a:t>Taxonomic Key</a:t>
            </a:r>
          </a:p>
          <a:p>
            <a:r>
              <a:rPr lang="en-US" dirty="0" smtClean="0">
                <a:sym typeface="Wingdings" pitchFamily="2" charset="2"/>
              </a:rPr>
              <a:t>  </a:t>
            </a:r>
            <a:endParaRPr lang="en-US" sz="1200" dirty="0" smtClean="0"/>
          </a:p>
          <a:p>
            <a:pPr marL="342900" indent="-342900"/>
            <a:r>
              <a:rPr lang="en-US" dirty="0" smtClean="0"/>
              <a:t>1.   Posterior sucker without a circle of glands</a:t>
            </a:r>
            <a:endParaRPr lang="en-US" dirty="0" smtClean="0">
              <a:sym typeface="Wingdings" pitchFamily="2" charset="2"/>
            </a:endParaRPr>
          </a:p>
          <a:p>
            <a:pPr marL="342900" indent="-342900">
              <a:buFontTx/>
              <a:buAutoNum type="arabicPeriod" startAt="2"/>
            </a:pPr>
            <a:r>
              <a:rPr lang="en-US" dirty="0" smtClean="0">
                <a:sym typeface="Wingdings" pitchFamily="2" charset="2"/>
              </a:rPr>
              <a:t>Body firm</a:t>
            </a:r>
          </a:p>
          <a:p>
            <a:pPr marL="342900" indent="-342900">
              <a:buAutoNum type="arabicPeriod" startAt="2"/>
            </a:pPr>
            <a:r>
              <a:rPr lang="en-US" dirty="0" smtClean="0">
                <a:sym typeface="Wingdings" pitchFamily="2" charset="2"/>
              </a:rPr>
              <a:t>Three </a:t>
            </a:r>
            <a:r>
              <a:rPr lang="en-US" dirty="0" smtClean="0">
                <a:sym typeface="Wingdings" pitchFamily="2" charset="2"/>
              </a:rPr>
              <a:t>or four pair of eyes</a:t>
            </a:r>
          </a:p>
          <a:p>
            <a:pPr marL="342900" indent="-342900"/>
            <a:r>
              <a:rPr lang="en-US" dirty="0" smtClean="0">
                <a:sym typeface="Wingdings" pitchFamily="2" charset="2"/>
              </a:rPr>
              <a:t>4.   Eyes </a:t>
            </a:r>
            <a:r>
              <a:rPr lang="en-US" dirty="0" smtClean="0">
                <a:sym typeface="Wingdings" pitchFamily="2" charset="2"/>
              </a:rPr>
              <a:t>in </a:t>
            </a:r>
            <a:r>
              <a:rPr lang="en-US" dirty="0" smtClean="0">
                <a:sym typeface="Wingdings" pitchFamily="2" charset="2"/>
              </a:rPr>
              <a:t>two </a:t>
            </a:r>
            <a:r>
              <a:rPr lang="en-US" dirty="0" smtClean="0">
                <a:sym typeface="Wingdings" pitchFamily="2" charset="2"/>
              </a:rPr>
              <a:t>paramedial rows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4" name="Picture 2" descr="F:\CYBERNET\lg eye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3387" b="24961"/>
          <a:stretch/>
        </p:blipFill>
        <p:spPr bwMode="auto">
          <a:xfrm>
            <a:off x="4800599" y="3609698"/>
            <a:ext cx="2690241" cy="266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CYBERNET\Ventral lg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000" t="15049" r="10000" b="38890"/>
          <a:stretch/>
        </p:blipFill>
        <p:spPr bwMode="auto">
          <a:xfrm>
            <a:off x="1066800" y="3609698"/>
            <a:ext cx="3067115" cy="263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541" y="609600"/>
            <a:ext cx="6705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PHYLUM:   Annelida</a:t>
            </a:r>
          </a:p>
          <a:p>
            <a:r>
              <a:rPr lang="en-US" dirty="0" smtClean="0"/>
              <a:t>CLASS:       Hirudinida</a:t>
            </a:r>
          </a:p>
          <a:p>
            <a:r>
              <a:rPr lang="en-US" dirty="0" smtClean="0">
                <a:sym typeface="Wingdings" pitchFamily="2" charset="2"/>
              </a:rPr>
              <a:t>ORDER:      Rhynchobdellida</a:t>
            </a:r>
            <a:endParaRPr lang="en-US" dirty="0" smtClean="0"/>
          </a:p>
          <a:p>
            <a:r>
              <a:rPr lang="en-US" dirty="0" smtClean="0"/>
              <a:t>FAMILY:     Glossiphoniidae</a:t>
            </a:r>
          </a:p>
          <a:p>
            <a:endParaRPr lang="en-US" sz="1200" dirty="0"/>
          </a:p>
          <a:p>
            <a:r>
              <a:rPr lang="en-US" dirty="0" smtClean="0"/>
              <a:t>Taxonomic Key</a:t>
            </a:r>
          </a:p>
          <a:p>
            <a:endParaRPr lang="en-US" sz="1200" dirty="0"/>
          </a:p>
          <a:p>
            <a:pPr marL="342900" indent="-342900"/>
            <a:r>
              <a:rPr lang="en-US" dirty="0" smtClean="0"/>
              <a:t>5.   Pair of paramedial stripes on dorsal and ventral surface</a:t>
            </a:r>
            <a:endParaRPr lang="en-US" dirty="0" smtClean="0">
              <a:sym typeface="Wingdings" pitchFamily="2" charset="2"/>
            </a:endParaRPr>
          </a:p>
          <a:p>
            <a:pPr marL="342900" indent="-342900"/>
            <a:r>
              <a:rPr lang="en-US" dirty="0" smtClean="0">
                <a:sym typeface="Wingdings" pitchFamily="2" charset="2"/>
              </a:rPr>
              <a:t>6.   Six pair of crop caeca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5" name="Picture 2" descr="F:\CYBERNET\Ventral l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11" r="11211" b="40006"/>
          <a:stretch/>
        </p:blipFill>
        <p:spPr bwMode="auto">
          <a:xfrm>
            <a:off x="4644388" y="3436834"/>
            <a:ext cx="3416042" cy="176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F:\CYBERNET\G. complanata DJH2 Dorsal lg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313" r="15582" b="20580"/>
          <a:stretch/>
        </p:blipFill>
        <p:spPr bwMode="auto">
          <a:xfrm>
            <a:off x="990600" y="3429000"/>
            <a:ext cx="3151974" cy="176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89516" y="5410912"/>
            <a:ext cx="494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Dorsal                                                                 Ventral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429000" y="4267200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429000" y="4648200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242133" y="3749467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562600" y="4385417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788351" y="4520726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943600" y="4614017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400800" y="4724400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172200" y="4690217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627264" y="4766417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5257800" y="4164651"/>
            <a:ext cx="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086600" y="3429000"/>
            <a:ext cx="0" cy="5554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867400" y="2913614"/>
            <a:ext cx="29441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Four pair of simple caeca</a:t>
            </a:r>
          </a:p>
          <a:p>
            <a:r>
              <a:rPr lang="en-US" sz="1400" dirty="0" smtClean="0"/>
              <a:t>Characteristic of Glossiphoniidae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Words>460</Words>
  <Application>Microsoft Office PowerPoint</Application>
  <PresentationFormat>On-screen Show (4:3)</PresentationFormat>
  <Paragraphs>116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Foundry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43</cp:revision>
  <dcterms:created xsi:type="dcterms:W3CDTF">2011-03-02T19:43:54Z</dcterms:created>
  <dcterms:modified xsi:type="dcterms:W3CDTF">2011-03-03T15:08:35Z</dcterms:modified>
</cp:coreProperties>
</file>