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313136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87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4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91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8698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08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932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4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13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650439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894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9F6E462-8AC7-4C34-89D9-48EE9135112E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4D5F92D-EF70-47F2-A7CB-C784B181C4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0950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3" r:id="rId1"/>
    <p:sldLayoutId id="2147484324" r:id="rId2"/>
    <p:sldLayoutId id="2147484325" r:id="rId3"/>
    <p:sldLayoutId id="2147484326" r:id="rId4"/>
    <p:sldLayoutId id="2147484327" r:id="rId5"/>
    <p:sldLayoutId id="2147484328" r:id="rId6"/>
    <p:sldLayoutId id="2147484329" r:id="rId7"/>
    <p:sldLayoutId id="2147484330" r:id="rId8"/>
    <p:sldLayoutId id="2147484331" r:id="rId9"/>
    <p:sldLayoutId id="2147484332" r:id="rId10"/>
    <p:sldLayoutId id="214748433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dlp.gov/file-repository/about-the-fdlp/regional-depositories/2999-guidelines-for-establishing-shared-regional-depository-librari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7" y="1203238"/>
            <a:ext cx="8361229" cy="2098226"/>
          </a:xfrm>
        </p:spPr>
        <p:txBody>
          <a:bodyPr/>
          <a:lstStyle/>
          <a:p>
            <a:r>
              <a:rPr lang="en-US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REGIONAL-L </a:t>
            </a:r>
            <a:endParaRPr lang="en-US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4" y="3435071"/>
            <a:ext cx="6831673" cy="1086237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 proposal to open the regional listserv </a:t>
            </a:r>
            <a:br>
              <a:rPr lang="en-US" sz="2800" b="1" dirty="0" smtClean="0"/>
            </a:br>
            <a:r>
              <a:rPr lang="en-US" sz="2800" b="1" dirty="0" smtClean="0"/>
              <a:t>to shared regional partners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3629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10012680" cy="1485900"/>
          </a:xfrm>
        </p:spPr>
        <p:txBody>
          <a:bodyPr/>
          <a:lstStyle/>
          <a:p>
            <a:r>
              <a:rPr lang="en-US" dirty="0" smtClean="0"/>
              <a:t>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10140696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Shall selective libraries that have signed </a:t>
            </a:r>
            <a:r>
              <a:rPr lang="en-US" sz="3200" dirty="0" smtClean="0"/>
              <a:t>GPO-approved </a:t>
            </a:r>
            <a:r>
              <a:rPr lang="en-US" sz="3200" dirty="0"/>
              <a:t>agreements </a:t>
            </a:r>
            <a:r>
              <a:rPr lang="en-US" sz="3200" dirty="0" smtClean="0"/>
              <a:t>to </a:t>
            </a:r>
            <a:r>
              <a:rPr lang="en-US" sz="3200" dirty="0"/>
              <a:t>provide </a:t>
            </a:r>
            <a:r>
              <a:rPr lang="en-US" sz="3200" dirty="0" smtClean="0"/>
              <a:t>regional </a:t>
            </a:r>
            <a:r>
              <a:rPr lang="en-US" sz="3200" dirty="0"/>
              <a:t>services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be </a:t>
            </a:r>
            <a:r>
              <a:rPr lang="en-US" sz="3200" dirty="0"/>
              <a:t>given </a:t>
            </a:r>
            <a:r>
              <a:rPr lang="en-US" sz="3200" dirty="0" smtClean="0"/>
              <a:t>the </a:t>
            </a:r>
            <a:r>
              <a:rPr lang="en-US" sz="3200" dirty="0"/>
              <a:t>option </a:t>
            </a:r>
            <a:r>
              <a:rPr lang="en-US" sz="3200" dirty="0" smtClean="0"/>
              <a:t>to </a:t>
            </a:r>
            <a:r>
              <a:rPr lang="en-US" sz="3200" dirty="0"/>
              <a:t>subscribe to the </a:t>
            </a:r>
            <a:r>
              <a:rPr lang="en-US" sz="3200" dirty="0" smtClean="0"/>
              <a:t>REGIONAL-L </a:t>
            </a:r>
            <a:r>
              <a:rPr lang="en-US" sz="3200" dirty="0"/>
              <a:t>listserv?</a:t>
            </a:r>
          </a:p>
        </p:txBody>
      </p:sp>
    </p:spTree>
    <p:extLst>
      <p:ext uri="{BB962C8B-B14F-4D97-AF65-F5344CB8AC3E}">
        <p14:creationId xmlns:p14="http://schemas.microsoft.com/office/powerpoint/2010/main" val="1910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592" y="2002536"/>
            <a:ext cx="9985248" cy="39776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Several </a:t>
            </a:r>
            <a:r>
              <a:rPr lang="en-US" sz="2400" dirty="0"/>
              <a:t>FDLP regions have in </a:t>
            </a:r>
            <a:r>
              <a:rPr lang="en-US" sz="2400"/>
              <a:t>place </a:t>
            </a:r>
            <a:r>
              <a:rPr lang="en-US" sz="2400" smtClean="0"/>
              <a:t>GPO-approved Memorandums </a:t>
            </a:r>
            <a:r>
              <a:rPr lang="en-US" sz="2400" dirty="0"/>
              <a:t>of Understanding (MOUs) </a:t>
            </a:r>
            <a:r>
              <a:rPr lang="en-US" sz="2400" dirty="0" smtClean="0"/>
              <a:t>indicating </a:t>
            </a:r>
            <a:r>
              <a:rPr lang="en-US" sz="2400" dirty="0"/>
              <a:t>that selective depositories </a:t>
            </a:r>
            <a:r>
              <a:rPr lang="en-US" sz="2400" dirty="0" smtClean="0"/>
              <a:t>will </a:t>
            </a:r>
            <a:r>
              <a:rPr lang="en-US" sz="2400" dirty="0"/>
              <a:t>provide regional services in a limited way.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400" dirty="0" smtClean="0"/>
              <a:t>Such </a:t>
            </a:r>
            <a:r>
              <a:rPr lang="en-US" sz="2400" dirty="0"/>
              <a:t>libraries are legally bound to fulfill the responsibilities of a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regional </a:t>
            </a:r>
            <a:r>
              <a:rPr lang="en-US" sz="2400" dirty="0"/>
              <a:t>FDL, as described in Title 44 of the United States Code,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in </a:t>
            </a:r>
            <a:r>
              <a:rPr lang="en-US" sz="2400" dirty="0"/>
              <a:t>cooperation with other libraries in the same state or multi-state region.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7651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592" y="2002536"/>
            <a:ext cx="9985248" cy="3977640"/>
          </a:xfrm>
        </p:spPr>
        <p:txBody>
          <a:bodyPr>
            <a:normAutofit/>
          </a:bodyPr>
          <a:lstStyle/>
          <a:p>
            <a:r>
              <a:rPr lang="en-US" sz="2400" dirty="0"/>
              <a:t>The current subscription policy for REGIONAL-L reads "The list is closed -- only staff members of Regional Federal Depository Library documents units may join."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language of this policy does not acknowledge selective depositories </a:t>
            </a:r>
            <a:r>
              <a:rPr lang="en-US" sz="2400" dirty="0" smtClean="0"/>
              <a:t>that provide </a:t>
            </a:r>
            <a:r>
              <a:rPr lang="en-US" sz="2400" dirty="0"/>
              <a:t>regional services (such as reviewing </a:t>
            </a:r>
            <a:r>
              <a:rPr lang="en-US" sz="2400" dirty="0" smtClean="0"/>
              <a:t>requests </a:t>
            </a:r>
            <a:r>
              <a:rPr lang="en-US" sz="2400" dirty="0"/>
              <a:t>to discard, providing backup reference service, and providing leadership in other ways). 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8760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592" y="2002536"/>
            <a:ext cx="9985248" cy="3977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This proposed change is intended to support and encourage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hlinkClick r:id="rId2"/>
              </a:rPr>
              <a:t>shared </a:t>
            </a:r>
            <a:r>
              <a:rPr lang="en-US" sz="2400" dirty="0">
                <a:hlinkClick r:id="rId2"/>
              </a:rPr>
              <a:t>regional </a:t>
            </a:r>
            <a:r>
              <a:rPr lang="en-US" sz="2400" dirty="0" smtClean="0">
                <a:hlinkClick r:id="rId2"/>
              </a:rPr>
              <a:t>models </a:t>
            </a:r>
            <a:r>
              <a:rPr lang="en-US" sz="2400" dirty="0" smtClean="0"/>
              <a:t> by providing </a:t>
            </a:r>
            <a:r>
              <a:rPr lang="en-US" sz="2400" dirty="0"/>
              <a:t>a </a:t>
            </a:r>
            <a:r>
              <a:rPr lang="en-US" sz="2400" dirty="0" smtClean="0"/>
              <a:t>platform for </a:t>
            </a:r>
            <a:r>
              <a:rPr lang="en-US" sz="2400" dirty="0"/>
              <a:t>partners to </a:t>
            </a:r>
            <a:r>
              <a:rPr lang="en-US" sz="2400" dirty="0" smtClean="0"/>
              <a:t>communicate</a:t>
            </a:r>
            <a:r>
              <a:rPr lang="en-US" sz="2400" dirty="0"/>
              <a:t> </a:t>
            </a:r>
            <a:r>
              <a:rPr lang="en-US" sz="2400" dirty="0" smtClean="0"/>
              <a:t>with </a:t>
            </a:r>
            <a:r>
              <a:rPr lang="en-US" sz="2400" dirty="0"/>
              <a:t>colleagues who do similar work.</a:t>
            </a:r>
          </a:p>
        </p:txBody>
      </p:sp>
    </p:spTree>
    <p:extLst>
      <p:ext uri="{BB962C8B-B14F-4D97-AF65-F5344CB8AC3E}">
        <p14:creationId xmlns:p14="http://schemas.microsoft.com/office/powerpoint/2010/main" val="1717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592" y="2002536"/>
            <a:ext cx="9985248" cy="3977640"/>
          </a:xfrm>
        </p:spPr>
        <p:txBody>
          <a:bodyPr>
            <a:normAutofit/>
          </a:bodyPr>
          <a:lstStyle/>
          <a:p>
            <a:r>
              <a:rPr lang="en-US" sz="2400" dirty="0"/>
              <a:t>To help manage applications, the REGIONAL-L moderator may request that new subscription requests be vetted through the coordinator at the legally-designated regional, or through GPO if there is no individual in that position.</a:t>
            </a:r>
          </a:p>
        </p:txBody>
      </p:sp>
    </p:spTree>
    <p:extLst>
      <p:ext uri="{BB962C8B-B14F-4D97-AF65-F5344CB8AC3E}">
        <p14:creationId xmlns:p14="http://schemas.microsoft.com/office/powerpoint/2010/main" val="125686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libraries might be eligible?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92808"/>
            <a:ext cx="9601200" cy="3581400"/>
          </a:xfrm>
        </p:spPr>
        <p:txBody>
          <a:bodyPr>
            <a:noAutofit/>
          </a:bodyPr>
          <a:lstStyle/>
          <a:p>
            <a:r>
              <a:rPr lang="en-US" sz="2400" dirty="0"/>
              <a:t>New Mexico has a regional shared between three </a:t>
            </a:r>
            <a:r>
              <a:rPr lang="en-US" sz="2400" dirty="0" smtClean="0"/>
              <a:t>libraries</a:t>
            </a:r>
          </a:p>
          <a:p>
            <a:r>
              <a:rPr lang="en-US" sz="2400" dirty="0" smtClean="0"/>
              <a:t>Oregon has a regional shared between four libraries</a:t>
            </a:r>
          </a:p>
          <a:p>
            <a:r>
              <a:rPr lang="en-US" sz="2400" dirty="0"/>
              <a:t>Missouri has a regional shared between six </a:t>
            </a:r>
            <a:r>
              <a:rPr lang="en-US" sz="2400" dirty="0" smtClean="0"/>
              <a:t>libraries</a:t>
            </a:r>
          </a:p>
          <a:p>
            <a:r>
              <a:rPr lang="en-US" sz="2400" dirty="0" smtClean="0"/>
              <a:t>Tennessee has a regional shared between seven libraries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Not counting the four libraries that are already subscribed, this would amount to 16 new libraries that become eligible to join REGIONAL-L </a:t>
            </a:r>
            <a:br>
              <a:rPr lang="en-US" sz="2400" dirty="0" smtClean="0"/>
            </a:br>
            <a:r>
              <a:rPr lang="en-US" sz="2400" dirty="0" smtClean="0"/>
              <a:t>if they wish.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0789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change is being sought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592" y="2002536"/>
            <a:ext cx="9985248" cy="39776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REGIONAL-L would provide community support for </a:t>
            </a:r>
            <a:r>
              <a:rPr lang="en-US" sz="2400" dirty="0" err="1" smtClean="0"/>
              <a:t>selectives</a:t>
            </a:r>
            <a:r>
              <a:rPr lang="en-US" sz="2400" dirty="0" smtClean="0"/>
              <a:t> that take on regional responsibilities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There would be great benefit from hearing the perspective of shared regionals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Experiences from shared regionals would help build understanding of hybrid FDLP depositories, possibly resulting in greater education and training opportunities, and ultimately more libraries willing to help share regional responsibilities. </a:t>
            </a:r>
          </a:p>
        </p:txBody>
      </p:sp>
    </p:spTree>
    <p:extLst>
      <p:ext uri="{BB962C8B-B14F-4D97-AF65-F5344CB8AC3E}">
        <p14:creationId xmlns:p14="http://schemas.microsoft.com/office/powerpoint/2010/main" val="179146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592" y="2002536"/>
            <a:ext cx="9985248" cy="39776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16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266</TotalTime>
  <Words>207</Words>
  <Application>Microsoft Office PowerPoint</Application>
  <PresentationFormat>Widescreen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Adobe Fan Heiti Std B</vt:lpstr>
      <vt:lpstr>Franklin Gothic Book</vt:lpstr>
      <vt:lpstr>Crop</vt:lpstr>
      <vt:lpstr>REGIONAL-L </vt:lpstr>
      <vt:lpstr>Question:</vt:lpstr>
      <vt:lpstr>Background</vt:lpstr>
      <vt:lpstr>Background</vt:lpstr>
      <vt:lpstr>Purpose</vt:lpstr>
      <vt:lpstr>Suggested protocol</vt:lpstr>
      <vt:lpstr>How many libraries might be eligible?</vt:lpstr>
      <vt:lpstr>Why this change is being sought</vt:lpstr>
      <vt:lpstr>Thoughts? </vt:lpstr>
    </vt:vector>
  </TitlesOfParts>
  <Company>University of Missouri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REGIONAL-L</dc:title>
  <dc:creator>Concannon, Marie</dc:creator>
  <cp:lastModifiedBy>Concannon, Marie</cp:lastModifiedBy>
  <cp:revision>15</cp:revision>
  <dcterms:created xsi:type="dcterms:W3CDTF">2018-04-09T15:35:59Z</dcterms:created>
  <dcterms:modified xsi:type="dcterms:W3CDTF">2018-04-09T20:05:52Z</dcterms:modified>
</cp:coreProperties>
</file>