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59" r:id="rId3"/>
    <p:sldId id="260" r:id="rId4"/>
    <p:sldId id="265" r:id="rId5"/>
    <p:sldId id="266" r:id="rId6"/>
    <p:sldId id="264" r:id="rId7"/>
    <p:sldId id="261" r:id="rId8"/>
    <p:sldId id="262" r:id="rId9"/>
    <p:sldId id="263"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04" autoAdjust="0"/>
  </p:normalViewPr>
  <p:slideViewPr>
    <p:cSldViewPr>
      <p:cViewPr varScale="1">
        <p:scale>
          <a:sx n="96" d="100"/>
          <a:sy n="96" d="100"/>
        </p:scale>
        <p:origin x="-13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E5B40B-9F81-45CF-A70F-58E1D811BE96}" type="datetimeFigureOut">
              <a:rPr lang="en-US" smtClean="0"/>
              <a:pPr/>
              <a:t>2/28/2011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07B80-E438-402E-A86D-33F1FFAC2D07}" type="slidenum">
              <a:rPr lang="en-US" smtClean="0"/>
              <a:pPr/>
              <a:t>‹#›</a:t>
            </a:fld>
            <a:endParaRPr lang="en-US"/>
          </a:p>
        </p:txBody>
      </p:sp>
    </p:spTree>
    <p:extLst>
      <p:ext uri="{BB962C8B-B14F-4D97-AF65-F5344CB8AC3E}">
        <p14:creationId xmlns:p14="http://schemas.microsoft.com/office/powerpoint/2010/main" val="3270894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007B80-E438-402E-A86D-33F1FFAC2D0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007B80-E438-402E-A86D-33F1FFAC2D0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D007B80-E438-402E-A86D-33F1FFAC2D0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4D2A66-74F0-48B0-922D-9BE99B434F86}"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1A417A-5C37-43B5-B62A-03B973DEF9F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007B80-E438-402E-A86D-33F1FFAC2D0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www.monticello.org nearly 2,000,000 visits and more than 9,000,000 page views in 2010 </a:t>
            </a:r>
          </a:p>
          <a:p>
            <a:r>
              <a:rPr lang="en-US" dirty="0" smtClean="0"/>
              <a:t>www.alplm.org </a:t>
            </a:r>
          </a:p>
          <a:p>
            <a:endParaRPr lang="en-US" dirty="0"/>
          </a:p>
        </p:txBody>
      </p:sp>
      <p:sp>
        <p:nvSpPr>
          <p:cNvPr id="4" name="Slide Number Placeholder 3"/>
          <p:cNvSpPr>
            <a:spLocks noGrp="1"/>
          </p:cNvSpPr>
          <p:nvPr>
            <p:ph type="sldNum" sz="quarter" idx="10"/>
          </p:nvPr>
        </p:nvSpPr>
        <p:spPr/>
        <p:txBody>
          <a:bodyPr/>
          <a:lstStyle/>
          <a:p>
            <a:fld id="{2D007B80-E438-402E-A86D-33F1FFAC2D0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007B80-E438-402E-A86D-33F1FFAC2D0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007B80-E438-402E-A86D-33F1FFAC2D0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7F09BA2-A419-44B6-A883-CD9D4242EC2E}" type="datetimeFigureOut">
              <a:rPr lang="en-US" smtClean="0"/>
              <a:pPr/>
              <a:t>2/28/2011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9266002-E4FF-440D-BEDA-7E6E4A996F1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F09BA2-A419-44B6-A883-CD9D4242EC2E}"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F09BA2-A419-44B6-A883-CD9D4242EC2E}"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F09BA2-A419-44B6-A883-CD9D4242EC2E}"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7F09BA2-A419-44B6-A883-CD9D4242EC2E}"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266002-E4FF-440D-BEDA-7E6E4A996F1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7F09BA2-A419-44B6-A883-CD9D4242EC2E}"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7F09BA2-A419-44B6-A883-CD9D4242EC2E}" type="datetimeFigureOut">
              <a:rPr lang="en-US" smtClean="0"/>
              <a:pPr/>
              <a:t>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7F09BA2-A419-44B6-A883-CD9D4242EC2E}" type="datetimeFigureOut">
              <a:rPr lang="en-US" smtClean="0"/>
              <a:pPr/>
              <a:t>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F09BA2-A419-44B6-A883-CD9D4242EC2E}" type="datetimeFigureOut">
              <a:rPr lang="en-US" smtClean="0"/>
              <a:pPr/>
              <a:t>2/28/2011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7F09BA2-A419-44B6-A883-CD9D4242EC2E}"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266002-E4FF-440D-BEDA-7E6E4A996F1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7F09BA2-A419-44B6-A883-CD9D4242EC2E}"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9266002-E4FF-440D-BEDA-7E6E4A996F1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7F09BA2-A419-44B6-A883-CD9D4242EC2E}" type="datetimeFigureOut">
              <a:rPr lang="en-US" smtClean="0"/>
              <a:pPr/>
              <a:t>2/28/2011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266002-E4FF-440D-BEDA-7E6E4A996F1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theodorerooseveltcenter.org/" TargetMode="External"/><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ailto:Sharon.kilzer@dickinsonstate.edu" TargetMode="External"/><Relationship Id="rId5" Type="http://schemas.openxmlformats.org/officeDocument/2006/relationships/hyperlink" Target="mailto:krystal.thomas@dickinsonstate.edu" TargetMode="External"/><Relationship Id="rId4" Type="http://schemas.openxmlformats.org/officeDocument/2006/relationships/hyperlink" Target="http://www.blogtrc.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371600"/>
            <a:ext cx="7546848" cy="1828800"/>
          </a:xfrm>
        </p:spPr>
        <p:txBody>
          <a:bodyPr>
            <a:normAutofit fontScale="90000"/>
          </a:bodyPr>
          <a:lstStyle/>
          <a:p>
            <a:r>
              <a:rPr lang="en-US" sz="4600" dirty="0" smtClean="0"/>
              <a:t>Theodore Roosevelt </a:t>
            </a:r>
            <a:r>
              <a:rPr lang="en-US" sz="4600" dirty="0" smtClean="0"/>
              <a:t>Digital Library </a:t>
            </a:r>
            <a:r>
              <a:rPr lang="en-US" sz="4600" dirty="0" smtClean="0"/>
              <a:t>Dickinson State University</a:t>
            </a:r>
            <a:endParaRPr lang="en-US" sz="4600" dirty="0"/>
          </a:p>
        </p:txBody>
      </p:sp>
      <p:sp>
        <p:nvSpPr>
          <p:cNvPr id="3" name="Subtitle 2"/>
          <p:cNvSpPr>
            <a:spLocks noGrp="1"/>
          </p:cNvSpPr>
          <p:nvPr>
            <p:ph type="subTitle" idx="1"/>
          </p:nvPr>
        </p:nvSpPr>
        <p:spPr>
          <a:xfrm>
            <a:off x="612648" y="3886200"/>
            <a:ext cx="7772400" cy="1627993"/>
          </a:xfrm>
        </p:spPr>
        <p:txBody>
          <a:bodyPr>
            <a:normAutofit fontScale="92500" lnSpcReduction="10000"/>
          </a:bodyPr>
          <a:lstStyle/>
          <a:p>
            <a:r>
              <a:rPr lang="en-US" dirty="0" smtClean="0"/>
              <a:t>NDUS </a:t>
            </a:r>
            <a:r>
              <a:rPr lang="en-US" dirty="0" err="1" smtClean="0"/>
              <a:t>Cyberinfrastructure</a:t>
            </a:r>
            <a:r>
              <a:rPr lang="en-US" dirty="0" smtClean="0"/>
              <a:t> Conference</a:t>
            </a:r>
            <a:endParaRPr lang="en-US" dirty="0" smtClean="0"/>
          </a:p>
          <a:p>
            <a:r>
              <a:rPr lang="en-US" dirty="0"/>
              <a:t>By Sharon Kilzer, Project Manager</a:t>
            </a:r>
          </a:p>
          <a:p>
            <a:r>
              <a:rPr lang="en-US" dirty="0"/>
              <a:t>Theodore Roosevelt Center </a:t>
            </a:r>
          </a:p>
          <a:p>
            <a:r>
              <a:rPr lang="en-US" dirty="0" smtClean="0"/>
              <a:t>March 3, 2011</a:t>
            </a:r>
            <a:endParaRPr lang="en-US" dirty="0"/>
          </a:p>
        </p:txBody>
      </p:sp>
      <p:pic>
        <p:nvPicPr>
          <p:cNvPr id="4" name="Picture 3" descr="TR bw portrait-comp.JPG"/>
          <p:cNvPicPr>
            <a:picLocks noChangeAspect="1"/>
          </p:cNvPicPr>
          <p:nvPr/>
        </p:nvPicPr>
        <p:blipFill>
          <a:blip r:embed="rId3" cstate="print"/>
          <a:srcRect l="19245"/>
          <a:stretch>
            <a:fillRect/>
          </a:stretch>
        </p:blipFill>
        <p:spPr>
          <a:xfrm>
            <a:off x="990600" y="3934082"/>
            <a:ext cx="1219200" cy="1532229"/>
          </a:xfrm>
          <a:prstGeom prst="rect">
            <a:avLst/>
          </a:prstGeom>
          <a:ln>
            <a:solidFill>
              <a:schemeClr val="tx2">
                <a:lumMod val="50000"/>
              </a:schemeClr>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Content Placeholder 11" descr="Theodore Roosevelt Center - Mozilla Firefox"/>
          <p:cNvPicPr>
            <a:picLocks noGrp="1" noChangeAspect="1"/>
          </p:cNvPicPr>
          <p:nvPr>
            <p:ph idx="1"/>
          </p:nvPr>
        </p:nvPicPr>
        <p:blipFill rotWithShape="1">
          <a:blip r:embed="rId2">
            <a:extLst>
              <a:ext uri="{28A0092B-C50C-407E-A947-70E740481C1C}">
                <a14:useLocalDpi xmlns:a14="http://schemas.microsoft.com/office/drawing/2010/main" val="0"/>
              </a:ext>
            </a:extLst>
          </a:blip>
          <a:srcRect l="19325" t="5288" r="25702"/>
          <a:stretch/>
        </p:blipFill>
        <p:spPr>
          <a:xfrm>
            <a:off x="1556407" y="181748"/>
            <a:ext cx="6031186" cy="6494504"/>
          </a:xfrm>
        </p:spPr>
      </p:pic>
      <p:sp>
        <p:nvSpPr>
          <p:cNvPr id="14" name="TextBox 13"/>
          <p:cNvSpPr txBox="1"/>
          <p:nvPr/>
        </p:nvSpPr>
        <p:spPr>
          <a:xfrm>
            <a:off x="7772400" y="6282154"/>
            <a:ext cx="685800" cy="307777"/>
          </a:xfrm>
          <a:prstGeom prst="rect">
            <a:avLst/>
          </a:prstGeom>
          <a:noFill/>
        </p:spPr>
        <p:txBody>
          <a:bodyPr wrap="square" rtlCol="0">
            <a:spAutoFit/>
          </a:bodyPr>
          <a:lstStyle/>
          <a:p>
            <a:r>
              <a:rPr lang="en-US" sz="1400" dirty="0" smtClean="0">
                <a:hlinkClick r:id="rId3" action="ppaction://hlinksldjump"/>
              </a:rPr>
              <a:t>Back</a:t>
            </a:r>
            <a:endParaRPr lang="en-US" sz="1400" dirty="0"/>
          </a:p>
        </p:txBody>
      </p:sp>
    </p:spTree>
    <p:extLst>
      <p:ext uri="{BB962C8B-B14F-4D97-AF65-F5344CB8AC3E}">
        <p14:creationId xmlns:p14="http://schemas.microsoft.com/office/powerpoint/2010/main" val="4045956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Presidential Libraries</a:t>
            </a:r>
            <a:endParaRPr lang="en-US" dirty="0"/>
          </a:p>
        </p:txBody>
      </p:sp>
      <p:sp>
        <p:nvSpPr>
          <p:cNvPr id="3" name="Content Placeholder 2"/>
          <p:cNvSpPr>
            <a:spLocks noGrp="1"/>
          </p:cNvSpPr>
          <p:nvPr>
            <p:ph idx="1"/>
          </p:nvPr>
        </p:nvSpPr>
        <p:spPr>
          <a:xfrm>
            <a:off x="457200" y="1935480"/>
            <a:ext cx="8382000" cy="4389120"/>
          </a:xfrm>
        </p:spPr>
        <p:txBody>
          <a:bodyPr>
            <a:normAutofit/>
          </a:bodyPr>
          <a:lstStyle/>
          <a:p>
            <a:r>
              <a:rPr lang="en-US" dirty="0" smtClean="0">
                <a:latin typeface="Bodoni MT" pitchFamily="18" charset="0"/>
              </a:rPr>
              <a:t>13</a:t>
            </a:r>
            <a:r>
              <a:rPr lang="en-US" dirty="0" smtClean="0"/>
              <a:t> official, administered by National Archives and Records Administration</a:t>
            </a:r>
          </a:p>
          <a:p>
            <a:r>
              <a:rPr lang="en-US" dirty="0" smtClean="0"/>
              <a:t>Documents and artifacts of </a:t>
            </a:r>
            <a:r>
              <a:rPr lang="en-US" dirty="0" smtClean="0"/>
              <a:t>early presidents are scattered in libraries, </a:t>
            </a:r>
            <a:r>
              <a:rPr lang="en-US" dirty="0" smtClean="0"/>
              <a:t>museums, </a:t>
            </a:r>
            <a:r>
              <a:rPr lang="en-US" dirty="0" smtClean="0"/>
              <a:t>and private collections</a:t>
            </a:r>
          </a:p>
          <a:p>
            <a:r>
              <a:rPr lang="en-US" dirty="0" smtClean="0"/>
              <a:t>TR Center is gathering TR’s papers “virtually” – equivalent of a presidential library</a:t>
            </a:r>
          </a:p>
          <a:p>
            <a:r>
              <a:rPr lang="en-US" dirty="0" smtClean="0"/>
              <a:t>Letters, diaries, scrapbooks, speeches, essays, photographs</a:t>
            </a:r>
          </a:p>
          <a:p>
            <a:r>
              <a:rPr lang="en-US" dirty="0" smtClean="0"/>
              <a:t>“</a:t>
            </a:r>
            <a:r>
              <a:rPr lang="en-US" dirty="0" err="1" smtClean="0"/>
              <a:t>Writingest</a:t>
            </a:r>
            <a:r>
              <a:rPr lang="en-US" dirty="0" smtClean="0"/>
              <a:t>” president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0288"/>
            <a:ext cx="8229600" cy="1043781"/>
          </a:xfrm>
        </p:spPr>
        <p:txBody>
          <a:bodyPr>
            <a:normAutofit fontScale="90000"/>
          </a:bodyPr>
          <a:lstStyle/>
          <a:p>
            <a:r>
              <a:rPr lang="en-US" dirty="0" smtClean="0"/>
              <a:t>Theodore Roosevelt Digital </a:t>
            </a:r>
            <a:r>
              <a:rPr lang="en-US" dirty="0" smtClean="0"/>
              <a:t>Library</a:t>
            </a:r>
            <a:endParaRPr lang="en-US" dirty="0"/>
          </a:p>
        </p:txBody>
      </p:sp>
      <p:sp>
        <p:nvSpPr>
          <p:cNvPr id="3" name="Content Placeholder 2"/>
          <p:cNvSpPr>
            <a:spLocks noGrp="1"/>
          </p:cNvSpPr>
          <p:nvPr>
            <p:ph idx="1"/>
          </p:nvPr>
        </p:nvSpPr>
        <p:spPr>
          <a:xfrm>
            <a:off x="457200" y="2011680"/>
            <a:ext cx="8229600" cy="4008120"/>
          </a:xfrm>
        </p:spPr>
        <p:txBody>
          <a:bodyPr/>
          <a:lstStyle/>
          <a:p>
            <a:r>
              <a:rPr lang="en-US" dirty="0" smtClean="0"/>
              <a:t>Library of Congress – largest TR collection</a:t>
            </a:r>
          </a:p>
          <a:p>
            <a:pPr lvl="1"/>
            <a:r>
              <a:rPr lang="en-US" dirty="0" smtClean="0"/>
              <a:t>250,000 documents (485 reels of microfilm)</a:t>
            </a:r>
          </a:p>
          <a:p>
            <a:r>
              <a:rPr lang="en-US" dirty="0" smtClean="0"/>
              <a:t>National Park Service </a:t>
            </a:r>
          </a:p>
          <a:p>
            <a:pPr lvl="1"/>
            <a:r>
              <a:rPr lang="en-US" dirty="0" smtClean="0"/>
              <a:t>Birthplace, Sagamore Hill, Inaugural</a:t>
            </a:r>
          </a:p>
          <a:p>
            <a:pPr lvl="1"/>
            <a:r>
              <a:rPr lang="en-US" dirty="0" smtClean="0"/>
              <a:t>Theodore Roosevelt National Park, Theodore Roosevelt Island, Mount Rushmore</a:t>
            </a:r>
          </a:p>
          <a:p>
            <a:r>
              <a:rPr lang="en-US" dirty="0" smtClean="0"/>
              <a:t>Harvard University – 2</a:t>
            </a:r>
            <a:r>
              <a:rPr lang="en-US" baseline="30000" dirty="0" smtClean="0"/>
              <a:t>nd</a:t>
            </a:r>
            <a:r>
              <a:rPr lang="en-US" dirty="0" smtClean="0"/>
              <a:t> largest collection</a:t>
            </a:r>
          </a:p>
          <a:p>
            <a:pPr lvl="1"/>
            <a:r>
              <a:rPr lang="en-US" dirty="0" smtClean="0"/>
              <a:t>More than 70,000 documents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2" descr="453-0865.jpg"/>
          <p:cNvPicPr>
            <a:picLocks noChangeAspect="1"/>
          </p:cNvPicPr>
          <p:nvPr/>
        </p:nvPicPr>
        <p:blipFill rotWithShape="1">
          <a:blip r:embed="rId3">
            <a:extLst>
              <a:ext uri="{28A0092B-C50C-407E-A947-70E740481C1C}">
                <a14:useLocalDpi xmlns:a14="http://schemas.microsoft.com/office/drawing/2010/main" val="0"/>
              </a:ext>
            </a:extLst>
          </a:blip>
          <a:srcRect l="18508" t="12664" r="3458" b="10302"/>
          <a:stretch/>
        </p:blipFill>
        <p:spPr bwMode="auto">
          <a:xfrm>
            <a:off x="2362199" y="381000"/>
            <a:ext cx="482553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673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453-086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3525" y="361950"/>
            <a:ext cx="8689975" cy="593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453-0866.jpg"/>
          <p:cNvPicPr>
            <a:picLocks noChangeAspect="1"/>
          </p:cNvPicPr>
          <p:nvPr/>
        </p:nvPicPr>
        <p:blipFill>
          <a:blip r:embed="rId3">
            <a:extLst>
              <a:ext uri="{28A0092B-C50C-407E-A947-70E740481C1C}">
                <a14:useLocalDpi xmlns:a14="http://schemas.microsoft.com/office/drawing/2010/main" val="0"/>
              </a:ext>
            </a:extLst>
          </a:blip>
          <a:srcRect r="50493" b="55782"/>
          <a:stretch>
            <a:fillRect/>
          </a:stretch>
        </p:blipFill>
        <p:spPr bwMode="auto">
          <a:xfrm>
            <a:off x="519113" y="654050"/>
            <a:ext cx="8086725"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46443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Kiosks</a:t>
            </a:r>
            <a:endParaRPr lang="en-US" dirty="0"/>
          </a:p>
        </p:txBody>
      </p:sp>
      <p:sp>
        <p:nvSpPr>
          <p:cNvPr id="3" name="Content Placeholder 2"/>
          <p:cNvSpPr>
            <a:spLocks noGrp="1"/>
          </p:cNvSpPr>
          <p:nvPr>
            <p:ph sz="half" idx="1"/>
          </p:nvPr>
        </p:nvSpPr>
        <p:spPr>
          <a:xfrm>
            <a:off x="457200" y="1920085"/>
            <a:ext cx="5562600" cy="4434840"/>
          </a:xfrm>
        </p:spPr>
        <p:txBody>
          <a:bodyPr/>
          <a:lstStyle/>
          <a:p>
            <a:r>
              <a:rPr lang="en-US" dirty="0" smtClean="0"/>
              <a:t>Theodore Roosevelt National Park</a:t>
            </a:r>
          </a:p>
          <a:p>
            <a:r>
              <a:rPr lang="en-US" dirty="0" smtClean="0"/>
              <a:t>Bowman Regional Public Library</a:t>
            </a:r>
          </a:p>
          <a:p>
            <a:r>
              <a:rPr lang="en-US" dirty="0" smtClean="0"/>
              <a:t>Bismarck State College Library</a:t>
            </a:r>
          </a:p>
          <a:p>
            <a:r>
              <a:rPr lang="en-US" dirty="0" smtClean="0"/>
              <a:t>Grand Forks Red River High School</a:t>
            </a:r>
          </a:p>
          <a:p>
            <a:r>
              <a:rPr lang="en-US" dirty="0" smtClean="0"/>
              <a:t>Future </a:t>
            </a:r>
            <a:r>
              <a:rPr lang="en-US" dirty="0" smtClean="0"/>
              <a:t>sites</a:t>
            </a:r>
          </a:p>
          <a:p>
            <a:pPr lvl="1"/>
            <a:r>
              <a:rPr lang="en-US" dirty="0" smtClean="0"/>
              <a:t>Mount Rushmore</a:t>
            </a:r>
          </a:p>
          <a:p>
            <a:pPr lvl="1"/>
            <a:r>
              <a:rPr lang="en-US" dirty="0" smtClean="0"/>
              <a:t>Sagamore Hill</a:t>
            </a:r>
          </a:p>
          <a:p>
            <a:pPr lvl="1"/>
            <a:r>
              <a:rPr lang="en-US" dirty="0" smtClean="0"/>
              <a:t>U.S.S. Roosevelt</a:t>
            </a:r>
          </a:p>
          <a:p>
            <a:endParaRPr lang="en-US" dirty="0"/>
          </a:p>
        </p:txBody>
      </p:sp>
      <p:pic>
        <p:nvPicPr>
          <p:cNvPr id="1028" name="Picture 4"/>
          <p:cNvPicPr>
            <a:picLocks noGrp="1" noChangeAspect="1" noChangeArrowheads="1"/>
          </p:cNvPicPr>
          <p:nvPr>
            <p:ph sz="half" idx="2"/>
          </p:nvPr>
        </p:nvPicPr>
        <p:blipFill>
          <a:blip r:embed="rId3" cstate="print"/>
          <a:srcRect l="15385" r="7692"/>
          <a:stretch>
            <a:fillRect/>
          </a:stretch>
        </p:blipFill>
        <p:spPr bwMode="auto">
          <a:xfrm>
            <a:off x="6629400" y="1649730"/>
            <a:ext cx="1752600" cy="3417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Cyberinfrastructure</a:t>
            </a:r>
            <a:r>
              <a:rPr lang="en-US" dirty="0" smtClean="0"/>
              <a:t> for TRDL</a:t>
            </a:r>
            <a:endParaRPr lang="en-US" dirty="0"/>
          </a:p>
        </p:txBody>
      </p:sp>
      <p:sp>
        <p:nvSpPr>
          <p:cNvPr id="3" name="Content Placeholder 2"/>
          <p:cNvSpPr>
            <a:spLocks noGrp="1"/>
          </p:cNvSpPr>
          <p:nvPr>
            <p:ph idx="1"/>
          </p:nvPr>
        </p:nvSpPr>
        <p:spPr/>
        <p:txBody>
          <a:bodyPr>
            <a:normAutofit/>
          </a:bodyPr>
          <a:lstStyle/>
          <a:p>
            <a:r>
              <a:rPr lang="en-US" dirty="0" smtClean="0"/>
              <a:t>Storage </a:t>
            </a:r>
            <a:r>
              <a:rPr lang="en-US" dirty="0" smtClean="0"/>
              <a:t>for </a:t>
            </a:r>
            <a:r>
              <a:rPr lang="en-US" dirty="0" smtClean="0"/>
              <a:t>the </a:t>
            </a:r>
            <a:r>
              <a:rPr lang="en-US" dirty="0" smtClean="0"/>
              <a:t>documents &gt; </a:t>
            </a:r>
            <a:r>
              <a:rPr lang="en-US" dirty="0" smtClean="0">
                <a:latin typeface="Bodoni MT" pitchFamily="18" charset="0"/>
              </a:rPr>
              <a:t>4.5</a:t>
            </a:r>
            <a:r>
              <a:rPr lang="en-US" dirty="0" smtClean="0"/>
              <a:t> TB to date</a:t>
            </a:r>
            <a:endParaRPr lang="en-US" dirty="0" smtClean="0"/>
          </a:p>
          <a:p>
            <a:pPr lvl="1"/>
            <a:r>
              <a:rPr lang="en-US" dirty="0" smtClean="0"/>
              <a:t>Permanence </a:t>
            </a:r>
            <a:endParaRPr lang="en-US" dirty="0" smtClean="0"/>
          </a:p>
          <a:p>
            <a:pPr lvl="1"/>
            <a:r>
              <a:rPr lang="en-US" dirty="0" smtClean="0"/>
              <a:t>Security</a:t>
            </a:r>
          </a:p>
          <a:p>
            <a:pPr lvl="1"/>
            <a:r>
              <a:rPr lang="en-US" dirty="0"/>
              <a:t>Partnership with ND </a:t>
            </a:r>
            <a:r>
              <a:rPr lang="en-US" dirty="0" smtClean="0"/>
              <a:t>ITD</a:t>
            </a:r>
            <a:endParaRPr lang="en-US" dirty="0" smtClean="0"/>
          </a:p>
          <a:p>
            <a:r>
              <a:rPr lang="en-US" dirty="0"/>
              <a:t>Storage for the digital asset </a:t>
            </a:r>
            <a:r>
              <a:rPr lang="en-US" dirty="0" smtClean="0"/>
              <a:t>database </a:t>
            </a:r>
            <a:r>
              <a:rPr lang="en-US" dirty="0"/>
              <a:t>and the web site</a:t>
            </a:r>
          </a:p>
          <a:p>
            <a:r>
              <a:rPr lang="en-US" dirty="0" smtClean="0"/>
              <a:t>Bandwidth</a:t>
            </a:r>
          </a:p>
          <a:p>
            <a:pPr lvl="1"/>
            <a:r>
              <a:rPr lang="en-US" dirty="0" smtClean="0"/>
              <a:t>Volunteers and interns working around the country</a:t>
            </a:r>
          </a:p>
          <a:p>
            <a:pPr lvl="1"/>
            <a:r>
              <a:rPr lang="en-US" dirty="0" smtClean="0"/>
              <a:t>Users </a:t>
            </a:r>
            <a:r>
              <a:rPr lang="en-US" dirty="0" smtClean="0"/>
              <a:t>to access the </a:t>
            </a:r>
            <a:r>
              <a:rPr lang="en-US" dirty="0" smtClean="0"/>
              <a:t>collection </a:t>
            </a:r>
            <a:r>
              <a:rPr lang="en-US" dirty="0" smtClean="0"/>
              <a:t>(new </a:t>
            </a:r>
            <a:r>
              <a:rPr lang="en-US" dirty="0" smtClean="0">
                <a:hlinkClick r:id="rId3" action="ppaction://hlinksldjump"/>
              </a:rPr>
              <a:t>web site</a:t>
            </a:r>
            <a:r>
              <a:rPr lang="en-US"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Revolution…</a:t>
            </a:r>
            <a:endParaRPr lang="en-US" dirty="0"/>
          </a:p>
        </p:txBody>
      </p:sp>
      <p:sp>
        <p:nvSpPr>
          <p:cNvPr id="3" name="Content Placeholder 2"/>
          <p:cNvSpPr>
            <a:spLocks noGrp="1"/>
          </p:cNvSpPr>
          <p:nvPr>
            <p:ph idx="1"/>
          </p:nvPr>
        </p:nvSpPr>
        <p:spPr>
          <a:xfrm>
            <a:off x="457200" y="1935480"/>
            <a:ext cx="8229600" cy="4617720"/>
          </a:xfrm>
        </p:spPr>
        <p:txBody>
          <a:bodyPr>
            <a:normAutofit fontScale="85000" lnSpcReduction="10000"/>
          </a:bodyPr>
          <a:lstStyle/>
          <a:p>
            <a:pPr lvl="0"/>
            <a:r>
              <a:rPr lang="en-US" dirty="0" smtClean="0"/>
              <a:t>…in the way historians conduct research, in the way history gets written, in the connections we’ll be able to make that we likely never could have seen before, in the way teachers teach students about our nation’s past, in the way we understand TR.</a:t>
            </a:r>
          </a:p>
          <a:p>
            <a:pPr lvl="0"/>
            <a:r>
              <a:rPr lang="en-US" dirty="0" smtClean="0"/>
              <a:t>…that goes far beyond TR—historians and students and interested people will use the TRDL to learn more about Panama, the U.S. navy, American diplomacy, New York state government, conservation, third-party politics…and on and on.  </a:t>
            </a:r>
          </a:p>
          <a:p>
            <a:pPr lvl="0"/>
            <a:r>
              <a:rPr lang="en-US" dirty="0" smtClean="0"/>
              <a:t>…that goes beyond North Dakota—because people will access this site in Amsterdam and in Algeria, in every place where there’s a computer and access to the worldwide web—and the web design will make plain that the site is the creation of people in North Dakota; in Dickinson; at Dickinson State University. </a:t>
            </a:r>
          </a:p>
          <a:p>
            <a:pPr lvl="0" algn="r">
              <a:buNone/>
            </a:pPr>
            <a:r>
              <a:rPr lang="en-US" dirty="0" smtClean="0"/>
              <a:t>Stacy Cordery, </a:t>
            </a:r>
            <a:r>
              <a:rPr lang="en-US" dirty="0" smtClean="0"/>
              <a:t>Visiting Fellow</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 More…</a:t>
            </a:r>
            <a:endParaRPr lang="en-US" dirty="0"/>
          </a:p>
        </p:txBody>
      </p:sp>
      <p:sp>
        <p:nvSpPr>
          <p:cNvPr id="3" name="Content Placeholder 2"/>
          <p:cNvSpPr>
            <a:spLocks noGrp="1"/>
          </p:cNvSpPr>
          <p:nvPr>
            <p:ph idx="1"/>
          </p:nvPr>
        </p:nvSpPr>
        <p:spPr/>
        <p:txBody>
          <a:bodyPr>
            <a:normAutofit lnSpcReduction="10000"/>
          </a:bodyPr>
          <a:lstStyle/>
          <a:p>
            <a:r>
              <a:rPr lang="en-US" dirty="0" smtClean="0"/>
              <a:t>Web site:  </a:t>
            </a:r>
            <a:r>
              <a:rPr lang="en-US" dirty="0" smtClean="0">
                <a:hlinkClick r:id="rId3"/>
              </a:rPr>
              <a:t>www.theodorerooseveltcenter.org</a:t>
            </a:r>
            <a:endParaRPr lang="en-US" dirty="0" smtClean="0"/>
          </a:p>
          <a:p>
            <a:r>
              <a:rPr lang="en-US" dirty="0"/>
              <a:t>Blog:  </a:t>
            </a:r>
            <a:r>
              <a:rPr lang="en-US" dirty="0">
                <a:hlinkClick r:id="rId4"/>
              </a:rPr>
              <a:t>http://www.blogtrc.org</a:t>
            </a:r>
            <a:r>
              <a:rPr lang="en-US" dirty="0" smtClean="0">
                <a:hlinkClick r:id="rId4"/>
              </a:rPr>
              <a:t>/</a:t>
            </a:r>
            <a:endParaRPr lang="en-US" dirty="0" smtClean="0"/>
          </a:p>
          <a:p>
            <a:r>
              <a:rPr lang="en-US" dirty="0" smtClean="0"/>
              <a:t>Facebook</a:t>
            </a:r>
          </a:p>
          <a:p>
            <a:r>
              <a:rPr lang="en-US" dirty="0" smtClean="0"/>
              <a:t>Twitter </a:t>
            </a:r>
          </a:p>
          <a:p>
            <a:r>
              <a:rPr lang="en-US" dirty="0" smtClean="0"/>
              <a:t>E-newsletter:  send an email to </a:t>
            </a:r>
            <a:r>
              <a:rPr lang="en-US" dirty="0" smtClean="0">
                <a:hlinkClick r:id="rId5"/>
              </a:rPr>
              <a:t>krystal.thomas@dickinsonstate.edu</a:t>
            </a:r>
            <a:endParaRPr lang="en-US" dirty="0" smtClean="0"/>
          </a:p>
          <a:p>
            <a:pPr marL="0" indent="0">
              <a:buNone/>
            </a:pPr>
            <a:endParaRPr lang="en-US" dirty="0"/>
          </a:p>
          <a:p>
            <a:pPr marL="0" indent="0">
              <a:buNone/>
            </a:pPr>
            <a:r>
              <a:rPr lang="en-US" dirty="0" smtClean="0"/>
              <a:t>Sharon Kilzer</a:t>
            </a:r>
          </a:p>
          <a:p>
            <a:pPr marL="0" indent="0">
              <a:buNone/>
            </a:pPr>
            <a:r>
              <a:rPr lang="en-US" dirty="0" smtClean="0">
                <a:hlinkClick r:id="rId6"/>
              </a:rPr>
              <a:t>sharon.kilzer@dickinsonstate.edu</a:t>
            </a:r>
            <a:endParaRPr lang="en-US" dirty="0" smtClean="0"/>
          </a:p>
          <a:p>
            <a:pPr marL="0" indent="0">
              <a:buNone/>
            </a:pPr>
            <a:r>
              <a:rPr lang="en-US" dirty="0" smtClean="0"/>
              <a:t>701-483-2814</a:t>
            </a:r>
            <a:endParaRPr lang="en-US" dirty="0"/>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5281" y="2819399"/>
            <a:ext cx="394680" cy="39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6253" y="3276600"/>
            <a:ext cx="390526" cy="39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3466</TotalTime>
  <Words>410</Words>
  <Application>Microsoft Office PowerPoint</Application>
  <PresentationFormat>On-screen Show (4:3)</PresentationFormat>
  <Paragraphs>64</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Theodore Roosevelt Digital Library Dickinson State University</vt:lpstr>
      <vt:lpstr>Presidential Libraries</vt:lpstr>
      <vt:lpstr>Theodore Roosevelt Digital Library</vt:lpstr>
      <vt:lpstr>PowerPoint Presentation</vt:lpstr>
      <vt:lpstr>PowerPoint Presentation</vt:lpstr>
      <vt:lpstr>Interactive Kiosks</vt:lpstr>
      <vt:lpstr>Cyberinfrastructure for TRDL</vt:lpstr>
      <vt:lpstr>A Revolution…</vt:lpstr>
      <vt:lpstr>Learn More…</vt:lpstr>
      <vt:lpstr>PowerPoint Presentation</vt:lpstr>
    </vt:vector>
  </TitlesOfParts>
  <Company>DSU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skilzer</dc:creator>
  <cp:lastModifiedBy>sharon.kilzer</cp:lastModifiedBy>
  <cp:revision>80</cp:revision>
  <dcterms:created xsi:type="dcterms:W3CDTF">2010-06-16T21:19:48Z</dcterms:created>
  <dcterms:modified xsi:type="dcterms:W3CDTF">2011-03-01T17:01:16Z</dcterms:modified>
</cp:coreProperties>
</file>