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36"/>
  </p:notesMasterIdLst>
  <p:handoutMasterIdLst>
    <p:handoutMasterId r:id="rId37"/>
  </p:handoutMasterIdLst>
  <p:sldIdLst>
    <p:sldId id="464" r:id="rId2"/>
    <p:sldId id="488" r:id="rId3"/>
    <p:sldId id="489" r:id="rId4"/>
    <p:sldId id="524" r:id="rId5"/>
    <p:sldId id="525" r:id="rId6"/>
    <p:sldId id="521" r:id="rId7"/>
    <p:sldId id="526" r:id="rId8"/>
    <p:sldId id="523" r:id="rId9"/>
    <p:sldId id="527" r:id="rId10"/>
    <p:sldId id="528" r:id="rId11"/>
    <p:sldId id="529" r:id="rId12"/>
    <p:sldId id="530" r:id="rId13"/>
    <p:sldId id="537" r:id="rId14"/>
    <p:sldId id="538" r:id="rId15"/>
    <p:sldId id="532" r:id="rId16"/>
    <p:sldId id="533" r:id="rId17"/>
    <p:sldId id="534" r:id="rId18"/>
    <p:sldId id="535" r:id="rId19"/>
    <p:sldId id="536" r:id="rId20"/>
    <p:sldId id="539" r:id="rId21"/>
    <p:sldId id="540" r:id="rId22"/>
    <p:sldId id="541" r:id="rId23"/>
    <p:sldId id="542" r:id="rId24"/>
    <p:sldId id="543" r:id="rId25"/>
    <p:sldId id="551" r:id="rId26"/>
    <p:sldId id="552" r:id="rId27"/>
    <p:sldId id="545" r:id="rId28"/>
    <p:sldId id="553" r:id="rId29"/>
    <p:sldId id="546" r:id="rId30"/>
    <p:sldId id="547" r:id="rId31"/>
    <p:sldId id="548" r:id="rId32"/>
    <p:sldId id="549" r:id="rId33"/>
    <p:sldId id="550" r:id="rId34"/>
    <p:sldId id="522" r:id="rId35"/>
  </p:sldIdLst>
  <p:sldSz cx="9144000" cy="6858000" type="screen4x3"/>
  <p:notesSz cx="6858000" cy="9144000"/>
  <p:custDataLst>
    <p:tags r:id="rId38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-107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-107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-107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-107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FF"/>
    <a:srgbClr val="FFCCFF"/>
    <a:srgbClr val="CC99FF"/>
    <a:srgbClr val="800080"/>
    <a:srgbClr val="CC6600"/>
    <a:srgbClr val="5F5F5F"/>
    <a:srgbClr val="6699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D07EC9-93A0-48EB-A4C5-176AA294D21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3EA5A6-7010-4020-92BF-F69C77E6ED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4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>
                <a:latin typeface="Neutraface Text Bold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405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07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57200"/>
            <a:ext cx="22860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57200"/>
            <a:ext cx="67056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71600"/>
            <a:ext cx="3886200" cy="304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304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371600"/>
            <a:ext cx="3886200" cy="3048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71600"/>
            <a:ext cx="3886200" cy="304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371600"/>
            <a:ext cx="7924800" cy="30480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38862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 b="-13131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457200"/>
            <a:ext cx="91440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66800"/>
            <a:ext cx="7848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429" name="Rectangle 61"/>
          <p:cNvSpPr>
            <a:spLocks noChangeArrowheads="1"/>
          </p:cNvSpPr>
          <p:nvPr userDrawn="1"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" name="Group 62"/>
          <p:cNvGrpSpPr>
            <a:grpSpLocks/>
          </p:cNvGrpSpPr>
          <p:nvPr userDrawn="1"/>
        </p:nvGrpSpPr>
        <p:grpSpPr bwMode="auto">
          <a:xfrm>
            <a:off x="4953000" y="6318250"/>
            <a:ext cx="1524000" cy="387350"/>
            <a:chOff x="384" y="3840"/>
            <a:chExt cx="1488" cy="377"/>
          </a:xfrm>
        </p:grpSpPr>
        <p:pic>
          <p:nvPicPr>
            <p:cNvPr id="1032" name="Picture 63" descr="ou201_logo"/>
            <p:cNvPicPr>
              <a:picLocks noChangeAspect="1" noChangeArrowheads="1"/>
            </p:cNvPicPr>
            <p:nvPr userDrawn="1"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912" y="3870"/>
              <a:ext cx="248" cy="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64" descr="oscer_logo_crimson_20060918"/>
            <p:cNvPicPr>
              <a:picLocks noChangeAspect="1" noChangeArrowheads="1"/>
            </p:cNvPicPr>
            <p:nvPr userDrawn="1"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384" y="3840"/>
              <a:ext cx="489" cy="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Picture 65" descr="ouit_logo_small"/>
            <p:cNvPicPr>
              <a:picLocks noChangeAspect="1" noChangeArrowheads="1"/>
            </p:cNvPicPr>
            <p:nvPr userDrawn="1"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1152" y="3840"/>
              <a:ext cx="720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8435" name="Rectangle 67"/>
          <p:cNvSpPr>
            <a:spLocks noChangeArrowheads="1"/>
          </p:cNvSpPr>
          <p:nvPr/>
        </p:nvSpPr>
        <p:spPr bwMode="auto">
          <a:xfrm>
            <a:off x="304800" y="62484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/>
            <a:r>
              <a:rPr lang="en-US" sz="1200" dirty="0" smtClean="0">
                <a:latin typeface="Franklin Gothic Medium Cond" pitchFamily="34" charset="0"/>
              </a:rPr>
              <a:t>Institutional and Statewide Cyberinfrastructure: Dollars and Sense (Neeman)</a:t>
            </a:r>
            <a:endParaRPr lang="en-US" sz="1200" dirty="0">
              <a:latin typeface="Franklin Gothic Medium Cond" pitchFamily="34" charset="0"/>
            </a:endParaRPr>
          </a:p>
          <a:p>
            <a:pPr algn="r"/>
            <a:r>
              <a:rPr lang="en-US" sz="1200" dirty="0" smtClean="0">
                <a:latin typeface="Franklin Gothic Medium Cond" pitchFamily="34" charset="0"/>
              </a:rPr>
              <a:t>North</a:t>
            </a:r>
            <a:r>
              <a:rPr lang="en-US" sz="1200" baseline="0" dirty="0" smtClean="0">
                <a:latin typeface="Franklin Gothic Medium Cond" pitchFamily="34" charset="0"/>
              </a:rPr>
              <a:t> Dakota EPSCoR</a:t>
            </a:r>
            <a:r>
              <a:rPr lang="en-US" sz="1200" dirty="0" smtClean="0">
                <a:latin typeface="Franklin Gothic Medium Cond" pitchFamily="34" charset="0"/>
              </a:rPr>
              <a:t> State</a:t>
            </a:r>
            <a:r>
              <a:rPr lang="en-US" sz="1200" baseline="0" dirty="0" smtClean="0">
                <a:latin typeface="Franklin Gothic Medium Cond" pitchFamily="34" charset="0"/>
              </a:rPr>
              <a:t> </a:t>
            </a:r>
            <a:r>
              <a:rPr lang="en-US" sz="1200" dirty="0" smtClean="0">
                <a:latin typeface="Franklin Gothic Medium Cond" pitchFamily="34" charset="0"/>
              </a:rPr>
              <a:t>CI Conference, </a:t>
            </a:r>
            <a:r>
              <a:rPr lang="en-US" sz="1200" dirty="0">
                <a:latin typeface="Franklin Gothic Medium Cond" pitchFamily="34" charset="0"/>
              </a:rPr>
              <a:t>Thursday </a:t>
            </a:r>
            <a:r>
              <a:rPr lang="en-US" sz="1200" dirty="0" smtClean="0">
                <a:latin typeface="Franklin Gothic Medium Cond" pitchFamily="34" charset="0"/>
              </a:rPr>
              <a:t>March 3 2011</a:t>
            </a:r>
            <a:endParaRPr lang="en-US" sz="1200" dirty="0">
              <a:latin typeface="Franklin Gothic Medium Cond" pitchFamily="34" charset="0"/>
            </a:endParaRPr>
          </a:p>
        </p:txBody>
      </p:sp>
      <p:pic>
        <p:nvPicPr>
          <p:cNvPr id="1035" name="Picture 11" descr="okflag"/>
          <p:cNvPicPr>
            <a:picLocks noChangeAspect="1" noChangeArrowheads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 flipV="1">
            <a:off x="6477000" y="6248400"/>
            <a:ext cx="762000" cy="50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gency FB" pitchFamily="34" charset="0"/>
          <a:ea typeface="ＭＳ Ｐゴシック" pitchFamily="-107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gency FB" pitchFamily="34" charset="0"/>
          <a:ea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gency FB" pitchFamily="34" charset="0"/>
          <a:ea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gency FB" pitchFamily="34" charset="0"/>
          <a:ea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gency FB" pitchFamily="34" charset="0"/>
          <a:ea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rutiger LT Std 55 Roman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rutiger LT Std 55 Roman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rutiger LT Std 55 Roman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Frutiger LT Std 55 Roman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bg1"/>
          </a:solidFill>
          <a:latin typeface="Franklin Gothic Medium Cond" pitchFamily="34" charset="0"/>
          <a:ea typeface="ＭＳ Ｐゴシック" pitchFamily="-107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400">
          <a:solidFill>
            <a:schemeClr val="bg1"/>
          </a:solidFill>
          <a:latin typeface="Franklin Gothic Medium Cond" pitchFamily="34" charset="0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200">
          <a:solidFill>
            <a:schemeClr val="bg1"/>
          </a:solidFill>
          <a:latin typeface="Franklin Gothic Medium Cond" pitchFamily="34" charset="0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bg1"/>
          </a:solidFill>
          <a:latin typeface="Franklin Gothic Medium Cond" pitchFamily="34" charset="0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>
          <a:solidFill>
            <a:schemeClr val="bg1"/>
          </a:solidFill>
          <a:latin typeface="Franklin Gothic Medium Cond" pitchFamily="34" charset="0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-107" charset="2"/>
        <a:buChar char="n"/>
        <a:defRPr sz="1600">
          <a:solidFill>
            <a:schemeClr val="bg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-107" charset="2"/>
        <a:buChar char="n"/>
        <a:defRPr sz="1600">
          <a:solidFill>
            <a:schemeClr val="bg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-107" charset="2"/>
        <a:buChar char="n"/>
        <a:defRPr sz="1600">
          <a:solidFill>
            <a:schemeClr val="bg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-107" charset="2"/>
        <a:buChar char="n"/>
        <a:defRPr sz="1600">
          <a:solidFill>
            <a:schemeClr val="bg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gi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97-2003_Worksheet1.xls"/><Relationship Id="rId4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net2.edu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Excel_97-2003_Worksheet2.xls"/><Relationship Id="rId4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3486150"/>
            <a:ext cx="8534400" cy="552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latin typeface="Agency FB" pitchFamily="34" charset="0"/>
              </a:rPr>
              <a:t>North Dakota EPSCoR State Cyberinfrastructure Strategic Planning Workshop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953000"/>
            <a:ext cx="7239000" cy="914400"/>
          </a:xfrm>
        </p:spPr>
        <p:txBody>
          <a:bodyPr/>
          <a:lstStyle/>
          <a:p>
            <a:pPr algn="l" eaLnBrk="1" hangingPunct="1"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2800" dirty="0" smtClean="0">
                <a:latin typeface="Franklin Gothic Demi" pitchFamily="34" charset="0"/>
              </a:rPr>
              <a:t>Henry Neeman, Director</a:t>
            </a:r>
          </a:p>
          <a:p>
            <a:pPr algn="l" eaLnBrk="1" hangingPunct="1">
              <a:lnSpc>
                <a:spcPct val="70000"/>
              </a:lnSpc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2400" dirty="0" smtClean="0"/>
              <a:t>OU Supercomputing Center for Education &amp; Research (OSCER)</a:t>
            </a:r>
          </a:p>
          <a:p>
            <a:pPr algn="l" eaLnBrk="1" hangingPunct="1">
              <a:lnSpc>
                <a:spcPct val="70000"/>
              </a:lnSpc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2400" dirty="0" smtClean="0"/>
              <a:t>University of Oklahoma</a:t>
            </a:r>
          </a:p>
          <a:p>
            <a:pPr algn="l" eaLnBrk="1" hangingPunct="1">
              <a:lnSpc>
                <a:spcPct val="70000"/>
              </a:lnSpc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2000" dirty="0" smtClean="0"/>
              <a:t>Thursday March 3 2011</a:t>
            </a:r>
          </a:p>
        </p:txBody>
      </p:sp>
      <p:sp>
        <p:nvSpPr>
          <p:cNvPr id="18436" name="Rectangle 2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48"/>
          <p:cNvSpPr>
            <a:spLocks noChangeArrowheads="1"/>
          </p:cNvSpPr>
          <p:nvPr/>
        </p:nvSpPr>
        <p:spPr bwMode="auto">
          <a:xfrm>
            <a:off x="304800" y="609600"/>
            <a:ext cx="8534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5000" b="1" dirty="0" smtClean="0">
                <a:solidFill>
                  <a:schemeClr val="bg1"/>
                </a:solidFill>
                <a:latin typeface="Agency FB" pitchFamily="34" charset="0"/>
              </a:rPr>
              <a:t>Institutional and Statewide</a:t>
            </a:r>
          </a:p>
          <a:p>
            <a:r>
              <a:rPr lang="en-US" sz="5000" b="1" dirty="0" smtClean="0">
                <a:solidFill>
                  <a:schemeClr val="bg1"/>
                </a:solidFill>
                <a:latin typeface="Agency FB" pitchFamily="34" charset="0"/>
              </a:rPr>
              <a:t>Cyberinfrastructure:</a:t>
            </a:r>
          </a:p>
          <a:p>
            <a:r>
              <a:rPr lang="en-US" sz="5000" b="1" dirty="0" smtClean="0">
                <a:solidFill>
                  <a:schemeClr val="bg1"/>
                </a:solidFill>
                <a:latin typeface="Agency FB" pitchFamily="34" charset="0"/>
              </a:rPr>
              <a:t>Dollars and Sense</a:t>
            </a:r>
            <a:endParaRPr lang="en-US" sz="5000" b="1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8439" name="Rectangle 50"/>
          <p:cNvSpPr>
            <a:spLocks noChangeArrowheads="1"/>
          </p:cNvSpPr>
          <p:nvPr/>
        </p:nvSpPr>
        <p:spPr bwMode="auto">
          <a:xfrm>
            <a:off x="0" y="2438400"/>
            <a:ext cx="9144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8440" name="Picture 51" descr="ou201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514600"/>
            <a:ext cx="5794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52" descr="oscer_logo_crimson_200609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2492375"/>
            <a:ext cx="11430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53" descr="ouit_logo_small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2438400"/>
            <a:ext cx="17462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12" descr="okflyingflag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47800" y="2486025"/>
            <a:ext cx="1355725" cy="86518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51054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1,076 Intel Xeon CPU chips/4304 cores</a:t>
            </a:r>
          </a:p>
          <a:p>
            <a:pPr>
              <a:lnSpc>
                <a:spcPct val="90000"/>
              </a:lnSpc>
            </a:pPr>
            <a:r>
              <a:rPr lang="en-US" sz="1600" smtClean="0"/>
              <a:t>529 dual socket/quad core Harpertown 2.0 GHz, 16 GB each</a:t>
            </a:r>
          </a:p>
          <a:p>
            <a:pPr>
              <a:lnSpc>
                <a:spcPct val="90000"/>
              </a:lnSpc>
            </a:pPr>
            <a:r>
              <a:rPr lang="en-US" sz="1600" smtClean="0"/>
              <a:t>3 dual socket/quad core Harpertown 2.66 GHz, 16 GB each</a:t>
            </a:r>
          </a:p>
          <a:p>
            <a:pPr>
              <a:lnSpc>
                <a:spcPct val="90000"/>
              </a:lnSpc>
            </a:pPr>
            <a:r>
              <a:rPr lang="en-US" sz="1600" smtClean="0"/>
              <a:t>3 dual socket/quad core Clovertown 2.33 GHz, 16 GB each</a:t>
            </a:r>
          </a:p>
          <a:p>
            <a:pPr>
              <a:lnSpc>
                <a:spcPct val="90000"/>
              </a:lnSpc>
            </a:pPr>
            <a:r>
              <a:rPr lang="en-US" sz="1600" smtClean="0"/>
              <a:t>2 x quad socket/quad core Tigerton, 2.4 GHz, 128 GB each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8,800 GB RAM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mtClean="0"/>
              <a:t>~100 TB globally accessible disk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mtClean="0"/>
              <a:t>QLogic Infiniband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Force10 Networks Gigabit Ethernet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Red Hat Enterprise Linux 5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mtClean="0"/>
              <a:t>Peak speed: 34.6 TFLOPs*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200" smtClean="0"/>
              <a:t>*TFLOPs: trillion calculations per second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OU: Dell Intel Xeon Linux Cluster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5186363" y="5410200"/>
            <a:ext cx="365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sooner.oscer.ou.edu</a:t>
            </a:r>
          </a:p>
        </p:txBody>
      </p:sp>
      <p:pic>
        <p:nvPicPr>
          <p:cNvPr id="113669" name="Picture 5" descr="topdawg_20051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1752600"/>
            <a:ext cx="2801937" cy="3733800"/>
          </a:xfrm>
          <a:prstGeom prst="rect">
            <a:avLst/>
          </a:prstGeom>
          <a:noFill/>
        </p:spPr>
      </p:pic>
      <p:sp>
        <p:nvSpPr>
          <p:cNvPr id="113670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5029200" cy="50292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b="1" dirty="0" smtClean="0"/>
              <a:t>DEBUTED NOVEMBER 2008 AT:</a:t>
            </a:r>
          </a:p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en-US" b="1" dirty="0" smtClean="0"/>
              <a:t>#90 worldwide</a:t>
            </a:r>
          </a:p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en-US" b="1" dirty="0" smtClean="0"/>
              <a:t>#47 in the US</a:t>
            </a:r>
          </a:p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en-US" b="1" dirty="0" smtClean="0"/>
              <a:t>#14 among US academic</a:t>
            </a:r>
          </a:p>
          <a:p>
            <a:pPr>
              <a:lnSpc>
                <a:spcPct val="90000"/>
              </a:lnSpc>
              <a:buClr>
                <a:schemeClr val="folHlink"/>
              </a:buClr>
            </a:pPr>
            <a:r>
              <a:rPr lang="en-US" b="1" dirty="0" smtClean="0"/>
              <a:t>#10 among US academic excluding TeraGrid</a:t>
            </a:r>
          </a:p>
          <a:p>
            <a:pPr>
              <a:lnSpc>
                <a:spcPct val="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OU: Dell Intel Xeon Linux Cluster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5186363" y="5410200"/>
            <a:ext cx="365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sooner.oscer.ou.edu</a:t>
            </a:r>
          </a:p>
        </p:txBody>
      </p:sp>
      <p:pic>
        <p:nvPicPr>
          <p:cNvPr id="114693" name="Picture 5" descr="topdawg_20051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1752600"/>
            <a:ext cx="2801937" cy="3733800"/>
          </a:xfrm>
          <a:prstGeom prst="rect">
            <a:avLst/>
          </a:prstGeom>
          <a:noFill/>
        </p:spPr>
      </p:pic>
      <p:sp>
        <p:nvSpPr>
          <p:cNvPr id="114694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5029200" cy="4800600"/>
          </a:xfrm>
        </p:spPr>
        <p:txBody>
          <a:bodyPr/>
          <a:lstStyle/>
          <a:p>
            <a:pPr>
              <a:buClr>
                <a:schemeClr val="folHlink"/>
              </a:buClr>
              <a:buFont typeface="Wingdings" pitchFamily="2" charset="2"/>
              <a:buNone/>
            </a:pPr>
            <a:r>
              <a:rPr lang="en-US" b="1" smtClean="0"/>
              <a:t>Purchased mid-July 2008</a:t>
            </a:r>
          </a:p>
          <a:p>
            <a:pPr>
              <a:buClr>
                <a:schemeClr val="folHlink"/>
              </a:buClr>
              <a:buFont typeface="Wingdings" pitchFamily="2" charset="2"/>
              <a:buNone/>
            </a:pPr>
            <a:r>
              <a:rPr lang="en-US" b="1" smtClean="0"/>
              <a:t>First friendly user Aug 15 2008</a:t>
            </a:r>
          </a:p>
          <a:p>
            <a:pPr>
              <a:buClr>
                <a:schemeClr val="folHlink"/>
              </a:buClr>
              <a:buFont typeface="Wingdings" pitchFamily="2" charset="2"/>
              <a:buNone/>
            </a:pPr>
            <a:r>
              <a:rPr lang="en-US" b="1" smtClean="0"/>
              <a:t>Full production Oct 3 2008</a:t>
            </a:r>
          </a:p>
          <a:p>
            <a:pPr>
              <a:buClr>
                <a:schemeClr val="folHlink"/>
              </a:buClr>
              <a:buFont typeface="Wingdings" pitchFamily="2" charset="2"/>
              <a:buNone/>
            </a:pPr>
            <a:endParaRPr lang="en-US" b="1" smtClean="0"/>
          </a:p>
          <a:p>
            <a:pPr>
              <a:buClr>
                <a:schemeClr val="folHlink"/>
              </a:buClr>
              <a:buFont typeface="Wingdings" pitchFamily="2" charset="2"/>
              <a:buNone/>
            </a:pPr>
            <a:r>
              <a:rPr lang="en-US" b="1" smtClean="0"/>
              <a:t>Christmas Day 2008: &gt;~75% of nodes and ~66% of cores were in use.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OU: Dell Intel Xeon Linux Cluster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5186363" y="5410200"/>
            <a:ext cx="365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sooner.oscer.ou.edu</a:t>
            </a:r>
          </a:p>
        </p:txBody>
      </p:sp>
      <p:pic>
        <p:nvPicPr>
          <p:cNvPr id="115717" name="Picture 5" descr="topdawg_20051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1752600"/>
            <a:ext cx="2801937" cy="3733800"/>
          </a:xfrm>
          <a:prstGeom prst="rect">
            <a:avLst/>
          </a:prstGeom>
          <a:noFill/>
        </p:spPr>
      </p:pic>
      <p:sp>
        <p:nvSpPr>
          <p:cNvPr id="11571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OSU: Several Medium-sized Supercomputers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smtClean="0"/>
              <a:t>Pistol Pete</a:t>
            </a:r>
            <a:r>
              <a:rPr lang="en-US" smtClean="0"/>
              <a:t>: Linux cluster, 64 compute nodes, 512 CPU cores, 1024 GB RAM, 25 TB disk, Infiniband, 5.4 TFLOPs, being deployed now.</a:t>
            </a:r>
            <a:endParaRPr lang="en-US" b="1" u="sng" smtClean="0"/>
          </a:p>
          <a:p>
            <a:r>
              <a:rPr lang="en-US" b="1" u="sng" smtClean="0"/>
              <a:t>Cimarron</a:t>
            </a:r>
            <a:r>
              <a:rPr lang="en-US" smtClean="0"/>
              <a:t>: Linux cluster, 14 compute nodes, 112 CPU cores, 224 GB RAM, 3.5 TB disk, GigE, 896 GFLOPs, deployed summer 2008.</a:t>
            </a:r>
          </a:p>
          <a:p>
            <a:r>
              <a:rPr lang="en-US" b="1" u="sng" smtClean="0"/>
              <a:t>Spur</a:t>
            </a:r>
            <a:r>
              <a:rPr lang="en-US" smtClean="0"/>
              <a:t>:  Shared memory machine with 4 quad core 2.4 GHz, 128 GB RAM, 1.5 TB disk, deployed spring 2008.</a:t>
            </a:r>
          </a:p>
          <a:p>
            <a:r>
              <a:rPr lang="en-US" b="1" u="sng" smtClean="0"/>
              <a:t>Bullet</a:t>
            </a:r>
            <a:r>
              <a:rPr lang="en-US" smtClean="0"/>
              <a:t>: Linux cluster, 64 compute nodes, 128 CPU cores, 256 GB RAM, 5 TB disk, Infiniband, 820 GFLOPs, deployed fall 2006.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Fastest Supercomputer vs. Moore</a:t>
            </a:r>
          </a:p>
        </p:txBody>
      </p:sp>
      <p:graphicFrame>
        <p:nvGraphicFramePr>
          <p:cNvPr id="123907" name="Object 3"/>
          <p:cNvGraphicFramePr>
            <a:graphicFrameLocks noChangeAspect="1"/>
          </p:cNvGraphicFramePr>
          <p:nvPr/>
        </p:nvGraphicFramePr>
        <p:xfrm>
          <a:off x="984250" y="1027113"/>
          <a:ext cx="7104063" cy="4913312"/>
        </p:xfrm>
        <a:graphic>
          <a:graphicData uri="http://schemas.openxmlformats.org/presentationml/2006/ole">
            <p:oleObj spid="_x0000_s123907" name="Worksheet" r:id="rId5" imgW="8591702" imgH="5943447" progId="Excel.Sheet.8">
              <p:embed/>
            </p:oleObj>
          </a:graphicData>
        </a:graphic>
      </p:graphicFrame>
      <p:sp>
        <p:nvSpPr>
          <p:cNvPr id="123908" name="Line 4"/>
          <p:cNvSpPr>
            <a:spLocks noChangeShapeType="1"/>
          </p:cNvSpPr>
          <p:nvPr/>
        </p:nvSpPr>
        <p:spPr bwMode="auto">
          <a:xfrm flipV="1">
            <a:off x="2590800" y="2867025"/>
            <a:ext cx="4114800" cy="1371600"/>
          </a:xfrm>
          <a:prstGeom prst="line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6934200" y="3962400"/>
            <a:ext cx="18288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u="sng">
                <a:solidFill>
                  <a:schemeClr val="bg1"/>
                </a:solidFill>
                <a:latin typeface="Franklin Gothic Medium" pitchFamily="34" charset="0"/>
              </a:rPr>
              <a:t>GFLOPs</a:t>
            </a:r>
            <a:r>
              <a:rPr lang="en-US">
                <a:solidFill>
                  <a:schemeClr val="bg1"/>
                </a:solidFill>
                <a:latin typeface="Franklin Gothic Medium" pitchFamily="34" charset="0"/>
              </a:rPr>
              <a:t>: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  <a:latin typeface="Franklin Gothic Medium" pitchFamily="34" charset="0"/>
              </a:rPr>
              <a:t>billions of calculations per second</a:t>
            </a:r>
          </a:p>
        </p:txBody>
      </p:sp>
      <p:sp>
        <p:nvSpPr>
          <p:cNvPr id="123910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OU: Condor</a:t>
            </a:r>
            <a:r>
              <a:rPr lang="en-US" sz="4000" smtClean="0"/>
              <a:t> Pool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143000"/>
            <a:ext cx="7010400" cy="4876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Condor is a software technology that allows idle desktop PCs to be used for number crunching.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OU IT has deployed a large Condor pool (795 desktop 	PCs in IT student labs all over campus).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It provides a huge amount of additional computing power – more than was available in all of OSCER  in 2005.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20+ TFLOPs peak compute speed.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And, the cost is very </a:t>
            </a:r>
            <a:r>
              <a:rPr lang="en-US" dirty="0" err="1" smtClean="0"/>
              <a:t>very</a:t>
            </a:r>
            <a:r>
              <a:rPr lang="en-US" dirty="0" smtClean="0"/>
              <a:t> low – almost literally free.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Also, we’ve been seeing empirically that Condor gets about 80% of each PC’s time.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OU and OSU have worked together to get a comparable Condor pool set up at OSU.</a:t>
            </a:r>
          </a:p>
        </p:txBody>
      </p:sp>
      <p:pic>
        <p:nvPicPr>
          <p:cNvPr id="117764" name="Picture 4" descr="carson206_25pct_200604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7467600" y="1752600"/>
            <a:ext cx="1200150" cy="1600200"/>
          </a:xfrm>
          <a:noFill/>
          <a:ln/>
        </p:spPr>
      </p:pic>
      <p:sp>
        <p:nvSpPr>
          <p:cNvPr id="11776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OSU: Condor</a:t>
            </a:r>
            <a:r>
              <a:rPr lang="en-US" sz="4000" smtClean="0"/>
              <a:t> Pool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371600"/>
            <a:ext cx="7010400" cy="4876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In collaboration with OU IT, OSU IT is deploying a large Condor pool (approx 300 desktop PCs in IT student labs all over campus).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Once deployed, OU’s and OSU’s Condor pools will “flock” together, allowing jobs to migrate invisibly between institutions, but giving each institution’s jobs priority on their own PCs.</a:t>
            </a:r>
          </a:p>
        </p:txBody>
      </p:sp>
      <p:sp>
        <p:nvSpPr>
          <p:cNvPr id="11878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8791" name="Picture 7" descr="carson206_25pct_200604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7467600" y="1752600"/>
            <a:ext cx="1200150" cy="1600200"/>
          </a:xfrm>
          <a:noFill/>
          <a:ln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7" name="Picture 9" descr="nlr_services_ma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0294" y="1219200"/>
            <a:ext cx="7764333" cy="4724399"/>
          </a:xfrm>
          <a:prstGeom prst="rect">
            <a:avLst/>
          </a:prstGeom>
          <a:noFill/>
        </p:spPr>
      </p:pic>
      <p:sp>
        <p:nvSpPr>
          <p:cNvPr id="1198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Networking: National LambdaRail</a:t>
            </a:r>
          </a:p>
        </p:txBody>
      </p:sp>
      <p:sp>
        <p:nvSpPr>
          <p:cNvPr id="119816" name="Oval 8"/>
          <p:cNvSpPr>
            <a:spLocks noChangeArrowheads="1"/>
          </p:cNvSpPr>
          <p:nvPr/>
        </p:nvSpPr>
        <p:spPr bwMode="auto">
          <a:xfrm>
            <a:off x="4267200" y="3429000"/>
            <a:ext cx="838200" cy="60960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4" descr="ntn_map_20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388" y="1524000"/>
            <a:ext cx="3042458" cy="1828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 descr="internet2_map_20081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66825"/>
            <a:ext cx="7696200" cy="4735513"/>
          </a:xfrm>
          <a:prstGeom prst="rect">
            <a:avLst/>
          </a:prstGeom>
          <a:noFill/>
        </p:spPr>
      </p:pic>
      <p:sp>
        <p:nvSpPr>
          <p:cNvPr id="1208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Networking: Internet2</a:t>
            </a: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2667000" y="5791200"/>
            <a:ext cx="3581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ourier New" pitchFamily="49" charset="0"/>
                <a:hlinkClick r:id="rId3"/>
              </a:rPr>
              <a:t>www.internet2.edu</a:t>
            </a:r>
            <a:endParaRPr lang="en-US" sz="1200">
              <a:latin typeface="Courier New" pitchFamily="49" charset="0"/>
            </a:endParaRPr>
          </a:p>
        </p:txBody>
      </p:sp>
      <p:sp>
        <p:nvSpPr>
          <p:cNvPr id="120837" name="Oval 5"/>
          <p:cNvSpPr>
            <a:spLocks noChangeArrowheads="1"/>
          </p:cNvSpPr>
          <p:nvPr/>
        </p:nvSpPr>
        <p:spPr bwMode="auto">
          <a:xfrm>
            <a:off x="3124200" y="4038600"/>
            <a:ext cx="1143000" cy="83820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 descr="ntn_map_20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2590800"/>
            <a:ext cx="1881446" cy="11309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Why High Performance Networking?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Ability to move large datasets rapidly</a:t>
            </a:r>
          </a:p>
          <a:p>
            <a:pPr lvl="1"/>
            <a:r>
              <a:rPr lang="en-US" dirty="0" smtClean="0"/>
              <a:t>Natural hazards prediction &amp; mitigation –OK:  tornadoes</a:t>
            </a:r>
          </a:p>
          <a:p>
            <a:pPr lvl="1"/>
            <a:r>
              <a:rPr lang="en-US" dirty="0" smtClean="0"/>
              <a:t>Large scale data-intensive projects – OK: high energy physics</a:t>
            </a:r>
          </a:p>
          <a:p>
            <a:pPr lvl="1"/>
            <a:r>
              <a:rPr lang="en-US" dirty="0" smtClean="0"/>
              <a:t>10 Gigabits per second = 100,000 Gigabytes per day</a:t>
            </a:r>
          </a:p>
          <a:p>
            <a:r>
              <a:rPr lang="en-US" dirty="0" err="1" smtClean="0"/>
              <a:t>Telepresence</a:t>
            </a:r>
            <a:r>
              <a:rPr lang="en-US" dirty="0" smtClean="0"/>
              <a:t> (including, potentially, telemedicine)</a:t>
            </a:r>
          </a:p>
          <a:p>
            <a:r>
              <a:rPr lang="en-US" dirty="0" smtClean="0"/>
              <a:t>A Seat At The Table</a:t>
            </a:r>
          </a:p>
          <a:p>
            <a:pPr lvl="1"/>
            <a:r>
              <a:rPr lang="en-US" dirty="0" smtClean="0"/>
              <a:t>Without high performance networking, we wouldn’t be in the running for major national initiatives.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4648200" y="3352800"/>
            <a:ext cx="3429000" cy="2874963"/>
            <a:chOff x="2704" y="1776"/>
            <a:chExt cx="2912" cy="2208"/>
          </a:xfrm>
        </p:grpSpPr>
        <p:pic>
          <p:nvPicPr>
            <p:cNvPr id="19463" name="Picture 3" descr="oscer_rounds_2002072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04" y="1980"/>
              <a:ext cx="2832" cy="1887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</p:pic>
        <p:sp>
          <p:nvSpPr>
            <p:cNvPr id="19464" name="Rectangle 4"/>
            <p:cNvSpPr>
              <a:spLocks noChangeArrowheads="1"/>
            </p:cNvSpPr>
            <p:nvPr/>
          </p:nvSpPr>
          <p:spPr bwMode="auto">
            <a:xfrm>
              <a:off x="5184" y="1776"/>
              <a:ext cx="432" cy="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5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PEOPLE</a:t>
            </a:r>
          </a:p>
        </p:txBody>
      </p:sp>
      <p:pic>
        <p:nvPicPr>
          <p:cNvPr id="19460" name="Picture 6" descr="ncsi2004o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581400"/>
            <a:ext cx="3429000" cy="2514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9461" name="Picture 7" descr="oksupercompsymp2005_crowdpix_200510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066800"/>
            <a:ext cx="3429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3picCRCDnanoFall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1066800"/>
            <a:ext cx="320040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3178175"/>
            <a:ext cx="7772400" cy="1470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8000" smtClean="0"/>
              <a:t>Oklahoma Cyberinfrastructure Initiative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OK Cyberinfrastructure Initiative (OCII)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academic institutions in Oklahoma are eligible to sign up for free use of OU’s and OSU’s centrally-owned CI resources.</a:t>
            </a:r>
          </a:p>
          <a:p>
            <a:r>
              <a:rPr lang="en-US" dirty="0" smtClean="0"/>
              <a:t>Other kinds of institutions (government, NGO, commercial) are eligible to use, though not necessarily for free.</a:t>
            </a:r>
          </a:p>
          <a:p>
            <a:r>
              <a:rPr lang="en-US" dirty="0" smtClean="0"/>
              <a:t>Everyone can participate in our CI education initiative (not just in OK).</a:t>
            </a:r>
          </a:p>
          <a:p>
            <a:pPr lvl="1"/>
            <a:r>
              <a:rPr lang="en-US" dirty="0" smtClean="0"/>
              <a:t>UND, Meridian Environmental Technology Inc</a:t>
            </a:r>
          </a:p>
          <a:p>
            <a:r>
              <a:rPr lang="en-US" dirty="0" smtClean="0"/>
              <a:t>Oklahoma Supercomputing Symposium open to all (10th Symposium Oct 11-12 2011).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OCII History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NSF EPSCoR Research Infrastructure Improvement (Track 1)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Call for Proposals: “Cyberinfrastructure” appears 18 times.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OK EPSCoR asked for statewide CI plan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Meeting: OU &amp; OSU CI leads, OU &amp; OSU CIOs, </a:t>
            </a:r>
            <a:r>
              <a:rPr lang="en-US" dirty="0" err="1" smtClean="0"/>
              <a:t>OneNet</a:t>
            </a:r>
            <a:r>
              <a:rPr lang="en-US" dirty="0" smtClean="0"/>
              <a:t> director, OK EPSCoR director &amp; associate director, science theme leaders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Sketched out OCII plan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OU helped OSU set up Condor pool.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Providing “Supercomputing in Plain English” overview talk statewide (have visited 11 of 13 public universities, 7 of  12 private universities).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OCII Accomplishments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077200" cy="5105400"/>
          </a:xfrm>
        </p:spPr>
        <p:txBody>
          <a:bodyPr/>
          <a:lstStyle/>
          <a:p>
            <a:r>
              <a:rPr lang="en-US" dirty="0" smtClean="0"/>
              <a:t>Other NSF EPSCoR Grants</a:t>
            </a:r>
          </a:p>
          <a:p>
            <a:pPr lvl="1"/>
            <a:r>
              <a:rPr lang="en-US" dirty="0" smtClean="0"/>
              <a:t>Track 2: </a:t>
            </a:r>
            <a:r>
              <a:rPr lang="en-US" dirty="0" err="1" smtClean="0"/>
              <a:t>Ecoinformatics</a:t>
            </a:r>
            <a:r>
              <a:rPr lang="en-US" dirty="0" smtClean="0"/>
              <a:t> (ecology) with Kansas: $6M ($3M to OK)</a:t>
            </a:r>
          </a:p>
          <a:p>
            <a:pPr lvl="1"/>
            <a:r>
              <a:rPr lang="en-US" dirty="0" smtClean="0"/>
              <a:t>C2: Networking: $1.17M to OK – includes OK’s only HBCU, Tribal Colleges</a:t>
            </a:r>
          </a:p>
          <a:p>
            <a:r>
              <a:rPr lang="en-US" dirty="0" smtClean="0"/>
              <a:t>NSF MRI Grant: Oklahoma PetaStore ($793K to OU)</a:t>
            </a:r>
          </a:p>
          <a:p>
            <a:r>
              <a:rPr lang="en-US" dirty="0" smtClean="0"/>
              <a:t>OCII provides supercomputer accounts to many external users (outside of OU and OSU): 75+ users at 24 academic, government, industry and nonprofit organizations (and counting) – up from 34 users at 15 institutions since Dec 2008.</a:t>
            </a:r>
          </a:p>
          <a:p>
            <a:r>
              <a:rPr lang="en-US" dirty="0" smtClean="0"/>
              <a:t>OCII is </a:t>
            </a:r>
            <a:r>
              <a:rPr lang="en-US" u="sng" dirty="0" smtClean="0"/>
              <a:t>directly responsible</a:t>
            </a:r>
            <a:r>
              <a:rPr lang="en-US" dirty="0" smtClean="0"/>
              <a:t> for $20M in NSF grants to OK since our first meeting in 2006 (Track1, Track2, C2, MRI).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smtClean="0"/>
              <a:t>OCII Outcomes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429000" y="6172200"/>
            <a:ext cx="3944938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6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/>
          <a:p>
            <a:fld id="{88A5C62D-58B0-4D92-BCA5-F25D896E396C}" type="slidenum">
              <a:rPr lang="en-US"/>
              <a:pPr/>
              <a:t>25</a:t>
            </a:fld>
            <a:endParaRPr lang="en-US"/>
          </a:p>
        </p:txBody>
      </p:sp>
      <p:sp>
        <p:nvSpPr>
          <p:cNvPr id="93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External Funding </a:t>
            </a:r>
            <a:r>
              <a:rPr lang="en-US" sz="3600" dirty="0" smtClean="0"/>
              <a:t>Outcomes (OU)</a:t>
            </a:r>
            <a:endParaRPr lang="en-US" sz="3600" dirty="0"/>
          </a:p>
        </p:txBody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External research funding </a:t>
            </a:r>
            <a:r>
              <a:rPr lang="en-US" dirty="0" smtClean="0"/>
              <a:t>facilitated by </a:t>
            </a:r>
            <a:r>
              <a:rPr lang="en-US" dirty="0"/>
              <a:t>OSCER              </a:t>
            </a:r>
            <a:r>
              <a:rPr lang="en-US" dirty="0" smtClean="0"/>
              <a:t>      </a:t>
            </a:r>
            <a:r>
              <a:rPr lang="en-US" dirty="0"/>
              <a:t>(Fall 2001- Fall 2009): </a:t>
            </a:r>
            <a:r>
              <a:rPr lang="en-US" b="1" dirty="0" smtClean="0"/>
              <a:t>$186M+ total, $100M+ to OU</a:t>
            </a:r>
            <a:endParaRPr lang="en-US" b="1" dirty="0"/>
          </a:p>
          <a:p>
            <a:r>
              <a:rPr lang="en-US" dirty="0"/>
              <a:t>Funded projects: </a:t>
            </a:r>
            <a:r>
              <a:rPr lang="en-US" b="1" dirty="0" smtClean="0"/>
              <a:t>162+</a:t>
            </a:r>
            <a:endParaRPr lang="en-US" b="1" dirty="0"/>
          </a:p>
          <a:p>
            <a:r>
              <a:rPr lang="en-US" b="1" dirty="0" smtClean="0"/>
              <a:t>102</a:t>
            </a:r>
            <a:r>
              <a:rPr lang="en-US" dirty="0" smtClean="0"/>
              <a:t> </a:t>
            </a:r>
            <a:r>
              <a:rPr lang="en-US" dirty="0"/>
              <a:t>OU faculty and staff in </a:t>
            </a:r>
            <a:r>
              <a:rPr lang="en-US" b="1" dirty="0" smtClean="0"/>
              <a:t>19</a:t>
            </a:r>
            <a:r>
              <a:rPr lang="en-US" dirty="0" smtClean="0"/>
              <a:t> </a:t>
            </a:r>
            <a:r>
              <a:rPr lang="en-US" dirty="0"/>
              <a:t>academic departments and     </a:t>
            </a:r>
            <a:r>
              <a:rPr lang="en-US" dirty="0" smtClean="0"/>
              <a:t>2 </a:t>
            </a:r>
            <a:r>
              <a:rPr lang="en-US" dirty="0"/>
              <a:t>other campus organizations (research centers etc)</a:t>
            </a:r>
          </a:p>
          <a:p>
            <a:r>
              <a:rPr lang="en-US" dirty="0" smtClean="0"/>
              <a:t>Comparison: Fiscal </a:t>
            </a:r>
            <a:r>
              <a:rPr lang="en-US" dirty="0"/>
              <a:t>Year </a:t>
            </a:r>
            <a:r>
              <a:rPr lang="en-US" dirty="0" smtClean="0"/>
              <a:t>2002-10 </a:t>
            </a:r>
            <a:r>
              <a:rPr lang="en-US" dirty="0"/>
              <a:t>(July 2001 – June </a:t>
            </a:r>
            <a:r>
              <a:rPr lang="en-US" dirty="0" smtClean="0"/>
              <a:t>2010): </a:t>
            </a:r>
            <a:r>
              <a:rPr lang="en-US" dirty="0"/>
              <a:t>OU Norman externally funded research expenditure: </a:t>
            </a:r>
            <a:r>
              <a:rPr lang="en-US" dirty="0" smtClean="0"/>
              <a:t>$611M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Since being founded in fall of 2001, OSCER has enabled research projects comprising more than                              </a:t>
            </a:r>
            <a:r>
              <a:rPr lang="en-US" dirty="0" smtClean="0"/>
              <a:t>         </a:t>
            </a:r>
            <a:r>
              <a:rPr lang="en-US" b="1" u="sng" dirty="0"/>
              <a:t>1 / 7 of OU Norman's total externally funded research </a:t>
            </a:r>
            <a:r>
              <a:rPr lang="en-US" b="1" u="sng" dirty="0" smtClean="0"/>
              <a:t>expenditure</a:t>
            </a:r>
            <a:r>
              <a:rPr lang="en-US" dirty="0" smtClean="0"/>
              <a:t>, with more than a </a:t>
            </a:r>
            <a:r>
              <a:rPr lang="en-US" b="1" u="sng" dirty="0" smtClean="0"/>
              <a:t>7-to-1 return on investment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29000" y="6172200"/>
            <a:ext cx="3944938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6 2010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/>
          <a:p>
            <a:fld id="{2A8F78E8-806F-422A-BF83-E515250B2FA2}" type="slidenum">
              <a:rPr lang="en-US"/>
              <a:pPr/>
              <a:t>26</a:t>
            </a:fld>
            <a:endParaRPr lang="en-US"/>
          </a:p>
        </p:txBody>
      </p:sp>
      <p:sp>
        <p:nvSpPr>
          <p:cNvPr id="88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Publications Facilitated by </a:t>
            </a:r>
            <a:r>
              <a:rPr lang="en-US" sz="3600" dirty="0"/>
              <a:t>OSCER</a:t>
            </a:r>
          </a:p>
        </p:txBody>
      </p:sp>
      <p:sp>
        <p:nvSpPr>
          <p:cNvPr id="886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295400"/>
            <a:ext cx="42672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 u="sng" dirty="0" smtClean="0"/>
              <a:t>600+</a:t>
            </a:r>
            <a:r>
              <a:rPr lang="en-US" sz="2000" dirty="0" smtClean="0"/>
              <a:t> publications facilitated by OSCER</a:t>
            </a:r>
            <a:endParaRPr lang="en-US" sz="2000" dirty="0"/>
          </a:p>
          <a:p>
            <a:pPr lvl="1">
              <a:lnSpc>
                <a:spcPct val="60000"/>
              </a:lnSpc>
            </a:pPr>
            <a:r>
              <a:rPr lang="en-US" sz="2000" dirty="0" smtClean="0"/>
              <a:t>2010: 128+ papers</a:t>
            </a:r>
            <a:endParaRPr lang="en-US" sz="2000" dirty="0" smtClean="0">
              <a:solidFill>
                <a:srgbClr val="CC0099"/>
              </a:solidFill>
            </a:endParaRPr>
          </a:p>
          <a:p>
            <a:pPr lvl="1">
              <a:lnSpc>
                <a:spcPct val="60000"/>
              </a:lnSpc>
            </a:pPr>
            <a:r>
              <a:rPr lang="en-US" sz="2000" dirty="0" smtClean="0"/>
              <a:t>2009</a:t>
            </a:r>
            <a:r>
              <a:rPr lang="en-US" sz="2000" dirty="0"/>
              <a:t>: </a:t>
            </a:r>
            <a:r>
              <a:rPr lang="en-US" sz="2000" dirty="0" smtClean="0"/>
              <a:t>105 papers</a:t>
            </a:r>
            <a:endParaRPr lang="en-US" sz="2000" dirty="0"/>
          </a:p>
          <a:p>
            <a:pPr lvl="1">
              <a:lnSpc>
                <a:spcPct val="60000"/>
              </a:lnSpc>
            </a:pPr>
            <a:r>
              <a:rPr lang="en-US" sz="2000" dirty="0"/>
              <a:t>2008: </a:t>
            </a:r>
            <a:r>
              <a:rPr lang="en-US" sz="2000" dirty="0" smtClean="0"/>
              <a:t>100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2007: </a:t>
            </a:r>
            <a:r>
              <a:rPr lang="en-US" sz="2000" dirty="0" smtClean="0"/>
              <a:t>72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2006: </a:t>
            </a:r>
            <a:r>
              <a:rPr lang="en-US" sz="2000" dirty="0" smtClean="0"/>
              <a:t>85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2005: </a:t>
            </a:r>
            <a:r>
              <a:rPr lang="en-US" sz="2000" dirty="0" smtClean="0"/>
              <a:t>63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2004: </a:t>
            </a:r>
            <a:r>
              <a:rPr lang="en-US" sz="2000" dirty="0" smtClean="0"/>
              <a:t>27</a:t>
            </a:r>
            <a:endParaRPr lang="en-US" sz="2000" dirty="0"/>
          </a:p>
          <a:p>
            <a:pPr lvl="1">
              <a:lnSpc>
                <a:spcPct val="70000"/>
              </a:lnSpc>
            </a:pPr>
            <a:r>
              <a:rPr lang="en-US" sz="2000" dirty="0"/>
              <a:t>2003:   </a:t>
            </a:r>
            <a:r>
              <a:rPr lang="en-US" sz="2000" dirty="0" smtClean="0"/>
              <a:t>9</a:t>
            </a:r>
            <a:endParaRPr lang="en-US" sz="2000" dirty="0"/>
          </a:p>
          <a:p>
            <a:pPr lvl="1">
              <a:lnSpc>
                <a:spcPct val="70000"/>
              </a:lnSpc>
            </a:pPr>
            <a:r>
              <a:rPr lang="en-US" sz="2000" dirty="0"/>
              <a:t>2002:   8</a:t>
            </a:r>
          </a:p>
          <a:p>
            <a:pPr lvl="1">
              <a:lnSpc>
                <a:spcPct val="70000"/>
              </a:lnSpc>
            </a:pPr>
            <a:r>
              <a:rPr lang="en-US" sz="2000" dirty="0"/>
              <a:t>2001:   3</a:t>
            </a:r>
            <a:endParaRPr lang="en-US" sz="1600" dirty="0"/>
          </a:p>
        </p:txBody>
      </p:sp>
      <p:sp>
        <p:nvSpPr>
          <p:cNvPr id="886790" name="Text Box 6"/>
          <p:cNvSpPr txBox="1">
            <a:spLocks noChangeArrowheads="1"/>
          </p:cNvSpPr>
          <p:nvPr/>
        </p:nvSpPr>
        <p:spPr bwMode="auto">
          <a:xfrm>
            <a:off x="609600" y="4419600"/>
            <a:ext cx="807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600" dirty="0">
                <a:solidFill>
                  <a:schemeClr val="bg1"/>
                </a:solidFill>
                <a:latin typeface="Franklin Gothic Medium Cond" pitchFamily="34" charset="0"/>
              </a:rPr>
              <a:t>These papers would have been impossible, or much more difficult, or would have taken much longer, without OSCER’s direct, hands-on help.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Education Outcomes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“Supercomputing in Plain English”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1000+ participants at 167 academic, government, industry and nonprofit groups, including:</a:t>
            </a:r>
          </a:p>
          <a:p>
            <a:pPr lvl="2">
              <a:lnSpc>
                <a:spcPct val="80000"/>
              </a:lnSpc>
            </a:pPr>
            <a:r>
              <a:rPr lang="en-US" dirty="0" smtClean="0"/>
              <a:t>OU, OSU + 12 other OK academic institutions</a:t>
            </a:r>
          </a:p>
          <a:p>
            <a:pPr lvl="2">
              <a:lnSpc>
                <a:spcPct val="70000"/>
              </a:lnSpc>
            </a:pPr>
            <a:r>
              <a:rPr lang="en-US" dirty="0" smtClean="0"/>
              <a:t>5 OK </a:t>
            </a:r>
            <a:r>
              <a:rPr lang="en-US" dirty="0" err="1" smtClean="0"/>
              <a:t>govt</a:t>
            </a:r>
            <a:r>
              <a:rPr lang="en-US" dirty="0" smtClean="0"/>
              <a:t> agencies (state, federal, military)</a:t>
            </a:r>
          </a:p>
          <a:p>
            <a:pPr lvl="2">
              <a:lnSpc>
                <a:spcPct val="80000"/>
              </a:lnSpc>
            </a:pPr>
            <a:r>
              <a:rPr lang="en-US" dirty="0" smtClean="0"/>
              <a:t>4 OK companies</a:t>
            </a:r>
          </a:p>
          <a:p>
            <a:pPr lvl="2">
              <a:lnSpc>
                <a:spcPct val="70000"/>
              </a:lnSpc>
            </a:pPr>
            <a:r>
              <a:rPr lang="en-US" dirty="0" smtClean="0"/>
              <a:t>1 OK non-governmental agency</a:t>
            </a:r>
          </a:p>
          <a:p>
            <a:pPr lvl="2"/>
            <a:r>
              <a:rPr lang="en-US" dirty="0" smtClean="0"/>
              <a:t>36 other academic institutions in 18 other EPSCoR jurisdictions (including ND)</a:t>
            </a:r>
          </a:p>
          <a:p>
            <a:pPr lvl="2"/>
            <a:r>
              <a:rPr lang="en-US" dirty="0" smtClean="0"/>
              <a:t>Research universities, masters-granting, bachelors-granting, community colleges, high school, middle school; minority-serving</a:t>
            </a:r>
          </a:p>
          <a:p>
            <a:pPr>
              <a:lnSpc>
                <a:spcPct val="70000"/>
              </a:lnSpc>
            </a:pPr>
            <a:r>
              <a:rPr lang="en-US" dirty="0" smtClean="0"/>
              <a:t>“Supercomputing in Plain English” overview talk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20 OK academic institutions, several other OK organizations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Cooperation between institutions is essential: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among PhD-granting institutions;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between PhD-granting and masters- and bachelors-granting;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between Minority Serving Institutions and others;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between academic and non-academic.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A CI win for any institution in the state is a win for the whole state.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Providing users across the state with access to centrally-owned resources at PhD-granting institutions costs little but returns a lot.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Help the institutions that you think are your rivals; it turns out that they’re your best advocates.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CI has a huge Return on Investment.</a:t>
            </a:r>
            <a:endParaRPr lang="en-US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667000"/>
            <a:ext cx="7772400" cy="1143000"/>
          </a:xfrm>
        </p:spPr>
        <p:txBody>
          <a:bodyPr/>
          <a:lstStyle/>
          <a:p>
            <a:r>
              <a:rPr lang="en-US" sz="8000" smtClean="0"/>
              <a:t>Cyberinfrastructure and Students</a:t>
            </a:r>
          </a:p>
        </p:txBody>
      </p:sp>
      <p:sp>
        <p:nvSpPr>
          <p:cNvPr id="1341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THINGS</a:t>
            </a:r>
          </a:p>
        </p:txBody>
      </p:sp>
      <p:pic>
        <p:nvPicPr>
          <p:cNvPr id="20484" name="Picture 5" descr="topdawg_20051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6163" y="1295400"/>
            <a:ext cx="31448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carson206_25pct_20060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219200"/>
            <a:ext cx="31464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Moore’s Law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In 1965, Gordon Moore was an engineer at Fairchild Semiconductor.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He noticed that the number of transistors that could be squeezed onto a chip was doubling about every 18 months.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It turns out that computer speed is roughly proportional to the number of transistors per unit area.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Moore wrote a paper about this concept, which became known as </a:t>
            </a:r>
            <a:r>
              <a:rPr lang="en-US" b="1" i="1" u="sng" smtClean="0"/>
              <a:t>“Moore’s Law.”</a:t>
            </a:r>
            <a:r>
              <a:rPr lang="en-US" smtClean="0"/>
              <a:t> </a:t>
            </a:r>
          </a:p>
        </p:txBody>
      </p:sp>
      <p:sp>
        <p:nvSpPr>
          <p:cNvPr id="1351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Moore’s Law Observed</a:t>
            </a:r>
          </a:p>
        </p:txBody>
      </p:sp>
      <p:graphicFrame>
        <p:nvGraphicFramePr>
          <p:cNvPr id="136195" name="Object 3"/>
          <p:cNvGraphicFramePr>
            <a:graphicFrameLocks noChangeAspect="1"/>
          </p:cNvGraphicFramePr>
          <p:nvPr/>
        </p:nvGraphicFramePr>
        <p:xfrm>
          <a:off x="984250" y="1027113"/>
          <a:ext cx="7104063" cy="4913312"/>
        </p:xfrm>
        <a:graphic>
          <a:graphicData uri="http://schemas.openxmlformats.org/presentationml/2006/ole">
            <p:oleObj spid="_x0000_s136195" name="Worksheet" r:id="rId5" imgW="8591702" imgH="5943447" progId="Excel.Sheet.8">
              <p:embed/>
            </p:oleObj>
          </a:graphicData>
        </a:graphic>
      </p:graphicFrame>
      <p:sp>
        <p:nvSpPr>
          <p:cNvPr id="136196" name="Line 4"/>
          <p:cNvSpPr>
            <a:spLocks noChangeShapeType="1"/>
          </p:cNvSpPr>
          <p:nvPr/>
        </p:nvSpPr>
        <p:spPr bwMode="auto">
          <a:xfrm flipV="1">
            <a:off x="2590800" y="2867025"/>
            <a:ext cx="4114800" cy="1371600"/>
          </a:xfrm>
          <a:prstGeom prst="line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6934200" y="3962400"/>
            <a:ext cx="18288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u="sng">
                <a:solidFill>
                  <a:schemeClr val="bg1"/>
                </a:solidFill>
                <a:latin typeface="Franklin Gothic Medium" pitchFamily="34" charset="0"/>
              </a:rPr>
              <a:t>GFLOPs</a:t>
            </a:r>
            <a:r>
              <a:rPr lang="en-US">
                <a:solidFill>
                  <a:schemeClr val="bg1"/>
                </a:solidFill>
                <a:latin typeface="Franklin Gothic Medium" pitchFamily="34" charset="0"/>
              </a:rPr>
              <a:t>: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  <a:latin typeface="Franklin Gothic Medium" pitchFamily="34" charset="0"/>
              </a:rPr>
              <a:t>billions of calculations per second</a:t>
            </a:r>
          </a:p>
        </p:txBody>
      </p:sp>
      <p:sp>
        <p:nvSpPr>
          <p:cNvPr id="136198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 and Young North Dakotans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0413" y="1066800"/>
            <a:ext cx="7470775" cy="5105400"/>
          </a:xfrm>
        </p:spPr>
        <p:txBody>
          <a:bodyPr/>
          <a:lstStyle/>
          <a:p>
            <a:r>
              <a:rPr lang="en-US" dirty="0" smtClean="0"/>
              <a:t>Historically we’ve seen that whatever happens at the high end of computing today will be </a:t>
            </a:r>
            <a:r>
              <a:rPr lang="en-US" u="sng" dirty="0" smtClean="0">
                <a:solidFill>
                  <a:schemeClr val="accent2"/>
                </a:solidFill>
              </a:rPr>
              <a:t>on your desktop in 10 to 15 years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So, for North Dakota undergrads to learn about high end Cyberinfrastructure puts them ahead of the curve:</a:t>
            </a:r>
          </a:p>
          <a:p>
            <a:pPr lvl="1"/>
            <a:r>
              <a:rPr lang="en-US" dirty="0" smtClean="0"/>
              <a:t>they’ll be more competitive now;</a:t>
            </a:r>
          </a:p>
          <a:p>
            <a:pPr lvl="1"/>
            <a:r>
              <a:rPr lang="en-US" dirty="0" smtClean="0"/>
              <a:t>they’ll know something important about the future.</a:t>
            </a:r>
          </a:p>
        </p:txBody>
      </p:sp>
      <p:sp>
        <p:nvSpPr>
          <p:cNvPr id="137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Future is Now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Computing power doubles every 18 months.</a:t>
            </a:r>
          </a:p>
          <a:p>
            <a:r>
              <a:rPr lang="en-US" smtClean="0"/>
              <a:t>Undergrads are about 20 years old.</a:t>
            </a:r>
          </a:p>
          <a:p>
            <a:r>
              <a:rPr lang="en-US" smtClean="0"/>
              <a:t>Life expectancy in the US is about 80 years.</a:t>
            </a:r>
          </a:p>
          <a:p>
            <a:r>
              <a:rPr lang="en-US" smtClean="0"/>
              <a:t>So they have about 60 years left.</a:t>
            </a:r>
          </a:p>
          <a:p>
            <a:r>
              <a:rPr lang="en-US" smtClean="0"/>
              <a:t>How much more powerful will computers be in 60 years?</a:t>
            </a:r>
          </a:p>
          <a:p>
            <a:pPr lvl="1"/>
            <a:r>
              <a:rPr lang="en-US" smtClean="0"/>
              <a:t>15 years = 10 doublings = 1024x ~ approx 1000 times better</a:t>
            </a:r>
          </a:p>
          <a:p>
            <a:pPr lvl="1"/>
            <a:r>
              <a:rPr lang="en-US" smtClean="0"/>
              <a:t>30 years = 20 doublings ~ approx a million times better</a:t>
            </a:r>
          </a:p>
          <a:p>
            <a:pPr lvl="1"/>
            <a:r>
              <a:rPr lang="en-US" smtClean="0"/>
              <a:t>45 years = 30 doublings ~ approx a billion times better</a:t>
            </a:r>
          </a:p>
          <a:p>
            <a:pPr lvl="1"/>
            <a:r>
              <a:rPr lang="en-US" smtClean="0"/>
              <a:t>60 years = 40 doublings ~ approx a trillion times better</a:t>
            </a:r>
          </a:p>
          <a:p>
            <a:r>
              <a:rPr lang="en-US" smtClean="0"/>
              <a:t>The problem with the future: “The future always comes too fast, and in the wrong order.” (Alvin Toffler)</a:t>
            </a:r>
          </a:p>
        </p:txBody>
      </p:sp>
      <p:sp>
        <p:nvSpPr>
          <p:cNvPr id="1382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8000" smtClean="0"/>
              <a:t>Thanks for</a:t>
            </a:r>
            <a:br>
              <a:rPr lang="en-US" sz="8000" smtClean="0"/>
            </a:br>
            <a:r>
              <a:rPr lang="en-US" sz="8000" smtClean="0"/>
              <a:t>your attention!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209800"/>
          </a:xfrm>
        </p:spPr>
        <p:txBody>
          <a:bodyPr/>
          <a:lstStyle/>
          <a:p>
            <a:r>
              <a:rPr lang="en-US" sz="8000" b="1" smtClean="0">
                <a:latin typeface="Agency FB" pitchFamily="34" charset="0"/>
              </a:rPr>
              <a:t>Questions?</a:t>
            </a:r>
          </a:p>
          <a:p>
            <a:r>
              <a:rPr lang="en-US" b="1" smtClean="0">
                <a:latin typeface="Agency FB" pitchFamily="34" charset="0"/>
              </a:rPr>
              <a:t>www.oscer.ou.edu</a:t>
            </a:r>
          </a:p>
          <a:p>
            <a:r>
              <a:rPr lang="en-US" b="1" smtClean="0">
                <a:latin typeface="Agency FB" pitchFamily="34" charset="0"/>
              </a:rPr>
              <a:t>hneeman@ou.edu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smtClean="0"/>
              <a:t>What is Cyberinfrastructure?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 Ship?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“… [W]hat a ship is … It's not just a keel and hull and a deck and sails. That's what a ship </a:t>
            </a:r>
            <a:r>
              <a:rPr lang="en-US" u="sng" smtClean="0"/>
              <a:t>needs</a:t>
            </a:r>
            <a:r>
              <a:rPr lang="en-US" smtClean="0"/>
              <a:t>. But what a ship </a:t>
            </a:r>
            <a:r>
              <a:rPr lang="en-US" u="sng" smtClean="0"/>
              <a:t>is</a:t>
            </a:r>
            <a:r>
              <a:rPr lang="en-US" smtClean="0"/>
              <a:t> ... is freedom.”</a:t>
            </a:r>
          </a:p>
          <a:p>
            <a:pPr>
              <a:lnSpc>
                <a:spcPct val="10000"/>
              </a:lnSpc>
              <a:buFont typeface="Wingdings" pitchFamily="2" charset="2"/>
              <a:buNone/>
            </a:pPr>
            <a:r>
              <a:rPr lang="en-US" smtClean="0"/>
              <a:t>					– “Pirates of the Caribbean”</a:t>
            </a:r>
          </a:p>
        </p:txBody>
      </p:sp>
      <p:pic>
        <p:nvPicPr>
          <p:cNvPr id="108548" name="Picture 4" descr="capnj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819400"/>
            <a:ext cx="4000500" cy="266382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What Cyberinfrastructure </a:t>
            </a:r>
            <a:r>
              <a:rPr lang="en-US" sz="4000" u="sng" smtClean="0"/>
              <a:t>NEEDS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High Performance Computing</a:t>
            </a:r>
            <a:r>
              <a:rPr lang="en-US" dirty="0" smtClean="0"/>
              <a:t> (supercomputing)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Simulation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Optimization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Data Mining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High Performance Networking</a:t>
            </a:r>
            <a:r>
              <a:rPr lang="en-US" dirty="0" smtClean="0"/>
              <a:t>: moving data fast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High Throughput Computing</a:t>
            </a:r>
            <a:r>
              <a:rPr lang="en-US" dirty="0" smtClean="0"/>
              <a:t>: harnessing idle PCs to do number crunching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Grid/Cloud/Utility Computing</a:t>
            </a:r>
            <a:r>
              <a:rPr lang="en-US" dirty="0" smtClean="0"/>
              <a:t>: linking geographically dispersed systems to tackle larger problems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Scientific Visualization</a:t>
            </a:r>
            <a:r>
              <a:rPr lang="en-US" dirty="0" smtClean="0"/>
              <a:t>: turning a vast sea of data into pictures and movies that a person can understand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Shared Resources</a:t>
            </a:r>
            <a:r>
              <a:rPr lang="en-US" dirty="0" smtClean="0"/>
              <a:t>: sensor networks, instruments, data collections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What Cyberinfrastructure </a:t>
            </a:r>
            <a:r>
              <a:rPr lang="en-US" sz="4000" u="sng" smtClean="0"/>
              <a:t>IS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200" u="sng" smtClean="0"/>
              <a:t>Information-intensive</a:t>
            </a:r>
            <a:r>
              <a:rPr lang="en-US" sz="3200" smtClean="0"/>
              <a:t> techniques and technologies that enable our best thinkers, inventors and implementers – academic, government, industry and non-profit – to discover and design new generations of knowledge, products, capabilities and opportunities in science, technology, engineering and mathematics.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are HPC &amp; HTC Used For?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924800" cy="4876800"/>
          </a:xfrm>
        </p:spPr>
        <p:txBody>
          <a:bodyPr/>
          <a:lstStyle/>
          <a:p>
            <a:r>
              <a:rPr lang="en-US" b="1" i="1" u="sng" smtClean="0">
                <a:solidFill>
                  <a:schemeClr val="accent2"/>
                </a:solidFill>
              </a:rPr>
              <a:t>Simulation</a:t>
            </a:r>
            <a:r>
              <a:rPr lang="en-US" smtClean="0"/>
              <a:t> of physical phenomena – things that are too big, too small, too slow, too fast, too expensive                                            or too dangerous to study in real life</a:t>
            </a:r>
          </a:p>
          <a:p>
            <a:pPr lvl="1">
              <a:lnSpc>
                <a:spcPct val="70000"/>
              </a:lnSpc>
            </a:pPr>
            <a:r>
              <a:rPr lang="en-US" smtClean="0"/>
              <a:t>Weather forecasting</a:t>
            </a:r>
          </a:p>
          <a:p>
            <a:pPr lvl="1">
              <a:lnSpc>
                <a:spcPct val="70000"/>
              </a:lnSpc>
            </a:pPr>
            <a:r>
              <a:rPr lang="en-US" smtClean="0"/>
              <a:t>Protein folding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Energy management</a:t>
            </a:r>
          </a:p>
          <a:p>
            <a:pPr>
              <a:lnSpc>
                <a:spcPct val="80000"/>
              </a:lnSpc>
            </a:pPr>
            <a:r>
              <a:rPr lang="en-US" b="1" i="1" u="sng" smtClean="0">
                <a:solidFill>
                  <a:schemeClr val="accent2"/>
                </a:solidFill>
              </a:rPr>
              <a:t>Optimization:</a:t>
            </a:r>
            <a:r>
              <a:rPr lang="en-US" smtClean="0"/>
              <a:t> picking the best mix of stuff</a:t>
            </a:r>
          </a:p>
          <a:p>
            <a:pPr>
              <a:lnSpc>
                <a:spcPct val="90000"/>
              </a:lnSpc>
            </a:pPr>
            <a:r>
              <a:rPr lang="en-US" b="1" i="1" u="sng" smtClean="0">
                <a:solidFill>
                  <a:schemeClr val="accent2"/>
                </a:solidFill>
              </a:rPr>
              <a:t>Data mining</a:t>
            </a:r>
            <a:r>
              <a:rPr lang="en-US" i="1" smtClean="0">
                <a:solidFill>
                  <a:schemeClr val="accent2"/>
                </a:solidFill>
              </a:rPr>
              <a:t>:</a:t>
            </a:r>
            <a:r>
              <a:rPr lang="en-US" smtClean="0"/>
              <a:t> finding </a:t>
            </a:r>
            <a:r>
              <a:rPr lang="en-US" b="1" u="sng" smtClean="0">
                <a:solidFill>
                  <a:srgbClr val="6699FF"/>
                </a:solidFill>
              </a:rPr>
              <a:t>needles</a:t>
            </a:r>
            <a:r>
              <a:rPr lang="en-US" smtClean="0"/>
              <a:t> of information                                           in a </a:t>
            </a:r>
            <a:r>
              <a:rPr lang="en-US" b="1" u="sng" smtClean="0">
                <a:solidFill>
                  <a:srgbClr val="66FF33"/>
                </a:solidFill>
              </a:rPr>
              <a:t>haystack</a:t>
            </a:r>
            <a:r>
              <a:rPr lang="en-US" smtClean="0"/>
              <a:t> of data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Gene sequencing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Detecting storms that might produce  tornados</a:t>
            </a:r>
          </a:p>
          <a:p>
            <a:pPr>
              <a:lnSpc>
                <a:spcPct val="80000"/>
              </a:lnSpc>
            </a:pPr>
            <a:r>
              <a:rPr lang="en-US" b="1" i="1" u="sng" smtClean="0">
                <a:solidFill>
                  <a:schemeClr val="accent2"/>
                </a:solidFill>
              </a:rPr>
              <a:t>Visualization</a:t>
            </a:r>
            <a:r>
              <a:rPr lang="en-US" i="1" smtClean="0">
                <a:solidFill>
                  <a:schemeClr val="accent2"/>
                </a:solidFill>
              </a:rPr>
              <a:t>:</a:t>
            </a:r>
            <a:r>
              <a:rPr lang="en-US" smtClean="0"/>
              <a:t> turning a vast sea of </a:t>
            </a:r>
            <a:r>
              <a:rPr lang="en-US" b="1" u="sng" smtClean="0">
                <a:solidFill>
                  <a:srgbClr val="6699FF"/>
                </a:solidFill>
              </a:rPr>
              <a:t>data</a:t>
            </a:r>
            <a:r>
              <a:rPr lang="en-US" smtClean="0"/>
              <a:t> into </a:t>
            </a:r>
            <a:r>
              <a:rPr lang="en-US" b="1" u="sng" smtClean="0">
                <a:solidFill>
                  <a:srgbClr val="66FF33"/>
                </a:solidFill>
              </a:rPr>
              <a:t>pictures</a:t>
            </a:r>
            <a:r>
              <a:rPr lang="en-US" smtClean="0"/>
              <a:t>           that a scientist can understand</a:t>
            </a:r>
          </a:p>
        </p:txBody>
      </p:sp>
      <p:grpSp>
        <p:nvGrpSpPr>
          <p:cNvPr id="105476" name="Group 4"/>
          <p:cNvGrpSpPr>
            <a:grpSpLocks/>
          </p:cNvGrpSpPr>
          <p:nvPr/>
        </p:nvGrpSpPr>
        <p:grpSpPr bwMode="auto">
          <a:xfrm>
            <a:off x="6324600" y="1752600"/>
            <a:ext cx="2590800" cy="2667000"/>
            <a:chOff x="262" y="1008"/>
            <a:chExt cx="2496" cy="2315"/>
          </a:xfrm>
        </p:grpSpPr>
        <p:pic>
          <p:nvPicPr>
            <p:cNvPr id="105477" name="Picture 5"/>
            <p:cNvPicPr>
              <a:picLocks noChangeAspect="1" noChangeArrowheads="1"/>
            </p:cNvPicPr>
            <p:nvPr/>
          </p:nvPicPr>
          <p:blipFill>
            <a:blip r:embed="rId4">
              <a:lum bright="-36000" contrast="54000"/>
            </a:blip>
            <a:srcRect/>
            <a:stretch>
              <a:fillRect/>
            </a:stretch>
          </p:blipFill>
          <p:spPr bwMode="auto">
            <a:xfrm>
              <a:off x="262" y="1008"/>
              <a:ext cx="2496" cy="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05478" name="Group 6"/>
            <p:cNvGrpSpPr>
              <a:grpSpLocks/>
            </p:cNvGrpSpPr>
            <p:nvPr/>
          </p:nvGrpSpPr>
          <p:grpSpPr bwMode="auto">
            <a:xfrm>
              <a:off x="470" y="1824"/>
              <a:ext cx="1952" cy="1303"/>
              <a:chOff x="496" y="1488"/>
              <a:chExt cx="1952" cy="1303"/>
            </a:xfrm>
          </p:grpSpPr>
          <p:sp>
            <p:nvSpPr>
              <p:cNvPr id="105479" name="Rectangle 7"/>
              <p:cNvSpPr>
                <a:spLocks noChangeArrowheads="1"/>
              </p:cNvSpPr>
              <p:nvPr/>
            </p:nvSpPr>
            <p:spPr bwMode="auto">
              <a:xfrm>
                <a:off x="1440" y="1488"/>
                <a:ext cx="1008" cy="768"/>
              </a:xfrm>
              <a:prstGeom prst="rect">
                <a:avLst/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80" name="Rectangle 8"/>
              <p:cNvSpPr>
                <a:spLocks noChangeArrowheads="1"/>
              </p:cNvSpPr>
              <p:nvPr/>
            </p:nvSpPr>
            <p:spPr bwMode="auto">
              <a:xfrm>
                <a:off x="496" y="1919"/>
                <a:ext cx="1016" cy="63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 b="1">
                    <a:solidFill>
                      <a:srgbClr val="FF0000"/>
                    </a:solidFill>
                  </a:rPr>
                  <a:t>Moore, OK</a:t>
                </a:r>
              </a:p>
              <a:p>
                <a:pPr eaLnBrk="0" hangingPunct="0"/>
                <a:r>
                  <a:rPr lang="en-US" sz="1400" b="1">
                    <a:solidFill>
                      <a:srgbClr val="FF0000"/>
                    </a:solidFill>
                  </a:rPr>
                  <a:t>Tornadic</a:t>
                </a:r>
              </a:p>
              <a:p>
                <a:pPr eaLnBrk="0" hangingPunct="0"/>
                <a:r>
                  <a:rPr lang="en-US" sz="1400" b="1">
                    <a:solidFill>
                      <a:srgbClr val="FF0000"/>
                    </a:solidFill>
                  </a:rPr>
                  <a:t>Storm</a:t>
                </a:r>
                <a:endParaRPr lang="en-US" sz="20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1" name="Line 9"/>
              <p:cNvSpPr>
                <a:spLocks noChangeShapeType="1"/>
              </p:cNvSpPr>
              <p:nvPr/>
            </p:nvSpPr>
            <p:spPr bwMode="auto">
              <a:xfrm flipH="1">
                <a:off x="1344" y="1728"/>
                <a:ext cx="384" cy="288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82" name="Rectangle 10"/>
              <p:cNvSpPr>
                <a:spLocks noChangeArrowheads="1"/>
              </p:cNvSpPr>
              <p:nvPr/>
            </p:nvSpPr>
            <p:spPr bwMode="auto">
              <a:xfrm>
                <a:off x="1421" y="2447"/>
                <a:ext cx="239" cy="3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b="1">
                    <a:solidFill>
                      <a:srgbClr val="000000"/>
                    </a:solidFill>
                  </a:rPr>
                  <a:t> </a:t>
                </a:r>
              </a:p>
            </p:txBody>
          </p:sp>
        </p:grpSp>
      </p:grpSp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6494463" y="4402138"/>
            <a:ext cx="1762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latin typeface="Franklin Gothic Medium" pitchFamily="34" charset="0"/>
              </a:rPr>
              <a:t>Courtesy Kelvin Droegemeier</a:t>
            </a:r>
          </a:p>
        </p:txBody>
      </p:sp>
      <p:pic>
        <p:nvPicPr>
          <p:cNvPr id="105484" name="Picture 12" descr="comet73_e_fron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4730750"/>
            <a:ext cx="1371600" cy="1365250"/>
          </a:xfrm>
          <a:prstGeom prst="rect">
            <a:avLst/>
          </a:prstGeom>
          <a:noFill/>
        </p:spPr>
      </p:pic>
      <p:sp>
        <p:nvSpPr>
          <p:cNvPr id="105485" name="Text Box 13"/>
          <p:cNvSpPr txBox="1">
            <a:spLocks noChangeArrowheads="1"/>
          </p:cNvSpPr>
          <p:nvPr/>
        </p:nvSpPr>
        <p:spPr bwMode="auto">
          <a:xfrm>
            <a:off x="5635625" y="4876800"/>
            <a:ext cx="20145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latin typeface="Franklin Gothic Medium" pitchFamily="34" charset="0"/>
              </a:rPr>
              <a:t>Courtesy Mordecai-Mark Mac Low</a:t>
            </a:r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>
            <a:off x="3429000" y="2955925"/>
            <a:ext cx="1409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000">
                <a:latin typeface="Franklin Gothic Medium" pitchFamily="34" charset="0"/>
              </a:rPr>
              <a:t>Courtesy Greg Bryan &amp;</a:t>
            </a:r>
          </a:p>
          <a:p>
            <a:pPr algn="r"/>
            <a:r>
              <a:rPr lang="en-US" sz="1000">
                <a:latin typeface="Franklin Gothic Medium" pitchFamily="34" charset="0"/>
              </a:rPr>
              <a:t>Mike Norman</a:t>
            </a:r>
          </a:p>
        </p:txBody>
      </p:sp>
      <p:pic>
        <p:nvPicPr>
          <p:cNvPr id="105487" name="Picture 15" descr="gbryan_gas_temp"/>
          <p:cNvPicPr>
            <a:picLocks noChangeAspect="1" noChangeArrowheads="1"/>
          </p:cNvPicPr>
          <p:nvPr/>
        </p:nvPicPr>
        <p:blipFill>
          <a:blip r:embed="rId6">
            <a:lum bright="30000" contrast="30000"/>
          </a:blip>
          <a:srcRect/>
          <a:stretch>
            <a:fillRect/>
          </a:stretch>
        </p:blipFill>
        <p:spPr bwMode="auto">
          <a:xfrm>
            <a:off x="4800600" y="2571750"/>
            <a:ext cx="1447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88" name="Rectangle 1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smtClean="0"/>
              <a:t>Cyberinfrastructure in Oklahoma</a:t>
            </a:r>
          </a:p>
        </p:txBody>
      </p:sp>
      <p:pic>
        <p:nvPicPr>
          <p:cNvPr id="110598" name="Picture 6" descr="okflyingfla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886200"/>
            <a:ext cx="1355725" cy="8651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PWI" val="9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2"/>
  <p:tag name="NBP" val="1"/>
  <p:tag name="CVB" val="22"/>
  <p:tag name="SPT" val="FALSE"/>
  <p:tag name="BSN" val="22"/>
  <p:tag name="LFXCI" val="0"/>
  <p:tag name="SVT" val="TRUE"/>
  <p:tag name="CII" val="2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2"/>
  <p:tag name="NBP" val="1"/>
  <p:tag name="CVB" val="22"/>
  <p:tag name="SPT" val="FALSE"/>
  <p:tag name="BSN" val="22"/>
  <p:tag name="LFXCI" val="0"/>
  <p:tag name="SVT" val="TRUE"/>
  <p:tag name="CII" val="2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"/>
  <p:tag name="NBP" val="1"/>
  <p:tag name="BSN" val="3"/>
  <p:tag name="SVT" val="TRUE"/>
  <p:tag name="CVB" val="3"/>
  <p:tag name="SPT" val="FALSE"/>
  <p:tag name="CII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8"/>
  <p:tag name="NBP" val="1"/>
  <p:tag name="CVB" val="18"/>
  <p:tag name="SPT" val="FALSE"/>
  <p:tag name="BSN" val="18"/>
  <p:tag name="LFXCI" val="0"/>
  <p:tag name="SVT" val="TRUE"/>
  <p:tag name="CII" val="1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8"/>
  <p:tag name="NBP" val="1"/>
  <p:tag name="CVB" val="18"/>
  <p:tag name="SPT" val="FALSE"/>
  <p:tag name="BSN" val="18"/>
  <p:tag name="LFXCI" val="0"/>
  <p:tag name="SVT" val="TRUE"/>
  <p:tag name="CII" val="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NBP" val="1"/>
  <p:tag name="BSN" val="1"/>
  <p:tag name="SVT" val="TRUE"/>
  <p:tag name="CVB" val="1"/>
  <p:tag name="SPT" val="FALSE"/>
  <p:tag name="CII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3"/>
  <p:tag name="NBP" val="1"/>
  <p:tag name="CVB" val="23"/>
  <p:tag name="SPT" val="FALSE"/>
  <p:tag name="BSN" val="23"/>
  <p:tag name="LFXCI" val="0"/>
  <p:tag name="SVT" val="TRUE"/>
  <p:tag name="CII" val="2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06"/>
  <p:tag name="NBP" val="1"/>
  <p:tag name="CVB" val="106"/>
  <p:tag name="SPT" val="FALSE"/>
  <p:tag name="BSN" val="106"/>
  <p:tag name="LFXCI" val="0"/>
  <p:tag name="SVT" val="TRUE"/>
  <p:tag name="CII" val="10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3"/>
  <p:tag name="NBP" val="1"/>
  <p:tag name="BSN" val="53"/>
  <p:tag name="SVT" val="TRUE"/>
  <p:tag name="CVB" val="53"/>
  <p:tag name="SPT" val="FALSE"/>
  <p:tag name="CII" val="5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4"/>
  <p:tag name="NBP" val="1"/>
  <p:tag name="BSN" val="54"/>
  <p:tag name="SVT" val="TRUE"/>
  <p:tag name="CVB" val="54"/>
  <p:tag name="SPT" val="FALSE"/>
  <p:tag name="CII" val="5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"/>
  <p:tag name="NBP" val="1"/>
  <p:tag name="BSN" val="3"/>
  <p:tag name="SVT" val="TRUE"/>
  <p:tag name="CVB" val="3"/>
  <p:tag name="SPT" val="FALSE"/>
  <p:tag name="CII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8"/>
  <p:tag name="NBP" val="1"/>
  <p:tag name="BSN" val="58"/>
  <p:tag name="SVT" val="TRUE"/>
  <p:tag name="CVB" val="58"/>
  <p:tag name="SPT" val="FALSE"/>
  <p:tag name="CII" val="5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9"/>
  <p:tag name="NBP" val="1"/>
  <p:tag name="BSN" val="59"/>
  <p:tag name="SVT" val="TRUE"/>
  <p:tag name="CVB" val="59"/>
  <p:tag name="SPT" val="FALSE"/>
  <p:tag name="CII" val="5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61"/>
  <p:tag name="NBP" val="1"/>
  <p:tag name="CVB" val="61"/>
  <p:tag name="SPT" val="FALSE"/>
  <p:tag name="BSN" val="61"/>
  <p:tag name="LFXCI" val="0"/>
  <p:tag name="SVT" val="TRUE"/>
  <p:tag name="CII" val="6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62"/>
  <p:tag name="NBP" val="1"/>
  <p:tag name="BSN" val="62"/>
  <p:tag name="SVT" val="TRUE"/>
  <p:tag name="CVB" val="62"/>
  <p:tag name="SPT" val="FALSE"/>
  <p:tag name="CII" val="6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02"/>
  <p:tag name="NBP" val="1"/>
  <p:tag name="BSN" val="102"/>
  <p:tag name="SVT" val="TRUE"/>
  <p:tag name="CVB" val="102"/>
  <p:tag name="SPT" val="FALSE"/>
  <p:tag name="CII" val="10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6"/>
  <p:tag name="NBP" val="1"/>
  <p:tag name="BSN" val="6"/>
  <p:tag name="SVT" val="TRUE"/>
  <p:tag name="CVB" val="6"/>
  <p:tag name="SPT" val="FALSE"/>
  <p:tag name="CII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2"/>
  <p:tag name="NBP" val="1"/>
  <p:tag name="CVB" val="22"/>
  <p:tag name="SPT" val="FALSE"/>
  <p:tag name="BSN" val="22"/>
  <p:tag name="LFXCI" val="0"/>
  <p:tag name="SVT" val="TRUE"/>
  <p:tag name="CII" val="22"/>
</p:tagLst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Frutiger LT Std 55 Roman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5892</TotalTime>
  <Words>1735</Words>
  <Application>Microsoft Office PowerPoint</Application>
  <PresentationFormat>On-screen Show (4:3)</PresentationFormat>
  <Paragraphs>201</Paragraphs>
  <Slides>34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Blends</vt:lpstr>
      <vt:lpstr>Worksheet</vt:lpstr>
      <vt:lpstr>North Dakota EPSCoR State Cyberinfrastructure Strategic Planning Workshop</vt:lpstr>
      <vt:lpstr>PEOPLE</vt:lpstr>
      <vt:lpstr>THINGS</vt:lpstr>
      <vt:lpstr>What is Cyberinfrastructure?</vt:lpstr>
      <vt:lpstr>What is a Ship?</vt:lpstr>
      <vt:lpstr>What Cyberinfrastructure NEEDS</vt:lpstr>
      <vt:lpstr>What Cyberinfrastructure IS</vt:lpstr>
      <vt:lpstr>What are HPC &amp; HTC Used For?</vt:lpstr>
      <vt:lpstr>Cyberinfrastructure in Oklahoma</vt:lpstr>
      <vt:lpstr>OU: Dell Intel Xeon Linux Cluster</vt:lpstr>
      <vt:lpstr>OU: Dell Intel Xeon Linux Cluster</vt:lpstr>
      <vt:lpstr>OU: Dell Intel Xeon Linux Cluster</vt:lpstr>
      <vt:lpstr>OSU: Several Medium-sized Supercomputers</vt:lpstr>
      <vt:lpstr>Fastest Supercomputer vs. Moore</vt:lpstr>
      <vt:lpstr>OU: Condor Pool</vt:lpstr>
      <vt:lpstr>OSU: Condor Pool</vt:lpstr>
      <vt:lpstr>Networking: National LambdaRail</vt:lpstr>
      <vt:lpstr>Networking: Internet2</vt:lpstr>
      <vt:lpstr>Why High Performance Networking?</vt:lpstr>
      <vt:lpstr>Oklahoma Cyberinfrastructure Initiative</vt:lpstr>
      <vt:lpstr>OK Cyberinfrastructure Initiative (OCII)</vt:lpstr>
      <vt:lpstr>OCII History</vt:lpstr>
      <vt:lpstr>OCII Accomplishments</vt:lpstr>
      <vt:lpstr>OCII Outcomes</vt:lpstr>
      <vt:lpstr> External Funding Outcomes (OU)</vt:lpstr>
      <vt:lpstr>Publications Facilitated by OSCER</vt:lpstr>
      <vt:lpstr>Education Outcomes</vt:lpstr>
      <vt:lpstr>Lessons Learned</vt:lpstr>
      <vt:lpstr>Cyberinfrastructure and Students</vt:lpstr>
      <vt:lpstr>Moore’s Law</vt:lpstr>
      <vt:lpstr>Moore’s Law Observed</vt:lpstr>
      <vt:lpstr>CI and Young North Dakotans</vt:lpstr>
      <vt:lpstr>The Future is Now</vt:lpstr>
      <vt:lpstr>Thanks for your attention!</vt:lpstr>
    </vt:vector>
  </TitlesOfParts>
  <Company>University of Oklahoma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Institutional and Statewide Cyberinfrastructure: Dollars and Sense </dc:title>
  <dc:creator>Henry Neeman</dc:creator>
  <cp:lastModifiedBy>hneeman</cp:lastModifiedBy>
  <cp:revision>378</cp:revision>
  <cp:lastPrinted>1601-01-01T00:00:00Z</cp:lastPrinted>
  <dcterms:created xsi:type="dcterms:W3CDTF">2001-08-18T12:37:15Z</dcterms:created>
  <dcterms:modified xsi:type="dcterms:W3CDTF">2011-03-01T07:44:11Z</dcterms:modified>
</cp:coreProperties>
</file>