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tiff" ContentType="image/tif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300" r:id="rId8"/>
    <p:sldId id="278" r:id="rId9"/>
    <p:sldId id="301" r:id="rId10"/>
    <p:sldId id="262" r:id="rId11"/>
    <p:sldId id="286" r:id="rId12"/>
    <p:sldId id="288" r:id="rId13"/>
    <p:sldId id="279" r:id="rId14"/>
    <p:sldId id="298" r:id="rId15"/>
    <p:sldId id="296" r:id="rId16"/>
    <p:sldId id="263" r:id="rId17"/>
    <p:sldId id="291" r:id="rId18"/>
    <p:sldId id="292" r:id="rId19"/>
    <p:sldId id="294" r:id="rId20"/>
    <p:sldId id="299" r:id="rId21"/>
    <p:sldId id="297" r:id="rId22"/>
    <p:sldId id="264" r:id="rId2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387" autoAdjust="0"/>
    <p:restoredTop sz="94660"/>
  </p:normalViewPr>
  <p:slideViewPr>
    <p:cSldViewPr>
      <p:cViewPr varScale="1">
        <p:scale>
          <a:sx n="70" d="100"/>
          <a:sy n="70" d="100"/>
        </p:scale>
        <p:origin x="-113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93C41B-A0CE-41D7-8C28-5DA13E719DA5}" type="datetimeFigureOut">
              <a:rPr lang="en-US" smtClean="0"/>
              <a:pPr/>
              <a:t>3/2/2011</a:t>
            </a:fld>
            <a:endParaRPr lang="en-US" dirty="0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EA1C83-EE26-4EBB-AD9F-04E45D5943A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93C41B-A0CE-41D7-8C28-5DA13E719DA5}" type="datetimeFigureOut">
              <a:rPr lang="en-US" smtClean="0"/>
              <a:pPr/>
              <a:t>3/2/2011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EA1C83-EE26-4EBB-AD9F-04E45D5943A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93C41B-A0CE-41D7-8C28-5DA13E719DA5}" type="datetimeFigureOut">
              <a:rPr lang="en-US" smtClean="0"/>
              <a:pPr/>
              <a:t>3/2/2011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EA1C83-EE26-4EBB-AD9F-04E45D5943A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93C41B-A0CE-41D7-8C28-5DA13E719DA5}" type="datetimeFigureOut">
              <a:rPr lang="en-US" smtClean="0"/>
              <a:pPr/>
              <a:t>3/2/2011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EA1C83-EE26-4EBB-AD9F-04E45D5943A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93C41B-A0CE-41D7-8C28-5DA13E719DA5}" type="datetimeFigureOut">
              <a:rPr lang="en-US" smtClean="0"/>
              <a:pPr/>
              <a:t>3/2/2011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EA1C83-EE26-4EBB-AD9F-04E45D5943A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93C41B-A0CE-41D7-8C28-5DA13E719DA5}" type="datetimeFigureOut">
              <a:rPr lang="en-US" smtClean="0"/>
              <a:pPr/>
              <a:t>3/2/2011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EA1C83-EE26-4EBB-AD9F-04E45D5943A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93C41B-A0CE-41D7-8C28-5DA13E719DA5}" type="datetimeFigureOut">
              <a:rPr lang="en-US" smtClean="0"/>
              <a:pPr/>
              <a:t>3/2/2011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EA1C83-EE26-4EBB-AD9F-04E45D5943A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93C41B-A0CE-41D7-8C28-5DA13E719DA5}" type="datetimeFigureOut">
              <a:rPr lang="en-US" smtClean="0"/>
              <a:pPr/>
              <a:t>3/2/2011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EA1C83-EE26-4EBB-AD9F-04E45D5943A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93C41B-A0CE-41D7-8C28-5DA13E719DA5}" type="datetimeFigureOut">
              <a:rPr lang="en-US" smtClean="0"/>
              <a:pPr/>
              <a:t>3/2/2011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EA1C83-EE26-4EBB-AD9F-04E45D5943A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93C41B-A0CE-41D7-8C28-5DA13E719DA5}" type="datetimeFigureOut">
              <a:rPr lang="en-US" smtClean="0"/>
              <a:pPr/>
              <a:t>3/2/2011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EA1C83-EE26-4EBB-AD9F-04E45D5943A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93C41B-A0CE-41D7-8C28-5DA13E719DA5}" type="datetimeFigureOut">
              <a:rPr lang="en-US" smtClean="0"/>
              <a:pPr/>
              <a:t>3/2/2011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F7EA1C83-EE26-4EBB-AD9F-04E45D5943A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A93C41B-A0CE-41D7-8C28-5DA13E719DA5}" type="datetimeFigureOut">
              <a:rPr lang="en-US" smtClean="0"/>
              <a:pPr/>
              <a:t>3/2/2011</a:t>
            </a:fld>
            <a:endParaRPr lang="en-US" dirty="0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F7EA1C83-EE26-4EBB-AD9F-04E45D5943A9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if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tif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tif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tif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tif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tif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tif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tif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tif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tif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tif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tif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tif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tif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tif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tif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tif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chemeClr val="accent1"/>
                </a:solidFill>
              </a:rPr>
              <a:t>Abnormal Leech Eyes in the Turtle Mountains</a:t>
            </a:r>
            <a:endParaRPr lang="en-US" dirty="0">
              <a:solidFill>
                <a:schemeClr val="accent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4191000"/>
            <a:ext cx="7854696" cy="1752600"/>
          </a:xfrm>
        </p:spPr>
        <p:txBody>
          <a:bodyPr>
            <a:normAutofit/>
          </a:bodyPr>
          <a:lstStyle/>
          <a:p>
            <a:r>
              <a:rPr lang="en-US" sz="4400" dirty="0" smtClean="0">
                <a:solidFill>
                  <a:schemeClr val="accent1"/>
                </a:solidFill>
              </a:rPr>
              <a:t>Jenny Houle</a:t>
            </a:r>
            <a:endParaRPr lang="en-US" sz="4400" dirty="0">
              <a:solidFill>
                <a:schemeClr val="accent1"/>
              </a:solidFill>
            </a:endParaRPr>
          </a:p>
        </p:txBody>
      </p:sp>
      <p:pic>
        <p:nvPicPr>
          <p:cNvPr id="4" name="Picture 3" descr="image1780.t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3214414"/>
            <a:ext cx="4876800" cy="3643586"/>
          </a:xfrm>
          <a:prstGeom prst="rect">
            <a:avLst/>
          </a:prstGeom>
        </p:spPr>
      </p:pic>
    </p:spTree>
  </p:cSld>
  <p:clrMapOvr>
    <a:masterClrMapping/>
  </p:clrMapOvr>
  <p:transition>
    <p:cut thruBlk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>
                <a:solidFill>
                  <a:schemeClr val="accent1"/>
                </a:solidFill>
              </a:rPr>
              <a:t>Abnormal </a:t>
            </a:r>
            <a:r>
              <a:rPr lang="en-US" i="1" dirty="0" smtClean="0">
                <a:solidFill>
                  <a:schemeClr val="accent1"/>
                </a:solidFill>
              </a:rPr>
              <a:t>Erpobdella obscura </a:t>
            </a:r>
            <a:r>
              <a:rPr lang="en-US" dirty="0" smtClean="0">
                <a:solidFill>
                  <a:schemeClr val="accent1"/>
                </a:solidFill>
              </a:rPr>
              <a:t>Eye Arrangements</a:t>
            </a:r>
            <a:endParaRPr lang="en-US" dirty="0">
              <a:solidFill>
                <a:schemeClr val="accent1"/>
              </a:solidFill>
            </a:endParaRPr>
          </a:p>
        </p:txBody>
      </p:sp>
      <p:pic>
        <p:nvPicPr>
          <p:cNvPr id="8" name="Content Placeholder 7" descr="North Wheaton Lake Extension Erpobdella Obscura MutantsNorth Wheaton Lake Extension Sheet 2 TLK Erpobdella Obscura Mutant #8 Page 26 JLH Notebook 2 Collected 6.15.10.t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 rot="10800000">
            <a:off x="152400" y="3124200"/>
            <a:ext cx="4242816" cy="3169920"/>
          </a:xfrm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>
                <a:solidFill>
                  <a:schemeClr val="accent1"/>
                </a:solidFill>
              </a:rPr>
              <a:t>Abnormal </a:t>
            </a:r>
            <a:r>
              <a:rPr lang="en-US" i="1" dirty="0" smtClean="0">
                <a:solidFill>
                  <a:schemeClr val="accent1"/>
                </a:solidFill>
              </a:rPr>
              <a:t>Erpobdella obscura </a:t>
            </a:r>
            <a:r>
              <a:rPr lang="en-US" dirty="0" smtClean="0">
                <a:solidFill>
                  <a:schemeClr val="accent1"/>
                </a:solidFill>
              </a:rPr>
              <a:t>Eye Arrangements</a:t>
            </a:r>
            <a:endParaRPr lang="en-US" dirty="0">
              <a:solidFill>
                <a:schemeClr val="accent1"/>
              </a:solidFill>
            </a:endParaRPr>
          </a:p>
        </p:txBody>
      </p:sp>
      <p:pic>
        <p:nvPicPr>
          <p:cNvPr id="8" name="Content Placeholder 7" descr="North Wheaton Lake Extension Erpobdella Obscura MutantsNorth Wheaton Lake Extension Sheet 2 TLK Erpobdella Obscura Mutant #8 Page 26 JLH Notebook 2 Collected 6.15.10.t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 rot="10800000">
            <a:off x="152400" y="3124200"/>
            <a:ext cx="4242816" cy="3169920"/>
          </a:xfrm>
        </p:spPr>
      </p:pic>
      <p:sp>
        <p:nvSpPr>
          <p:cNvPr id="5" name="Oval 4"/>
          <p:cNvSpPr/>
          <p:nvPr/>
        </p:nvSpPr>
        <p:spPr>
          <a:xfrm rot="20026936">
            <a:off x="1654616" y="3866361"/>
            <a:ext cx="685220" cy="40591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Oval 5"/>
          <p:cNvSpPr/>
          <p:nvPr/>
        </p:nvSpPr>
        <p:spPr>
          <a:xfrm>
            <a:off x="2569016" y="3788079"/>
            <a:ext cx="685220" cy="40591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Oval 6"/>
          <p:cNvSpPr/>
          <p:nvPr/>
        </p:nvSpPr>
        <p:spPr>
          <a:xfrm>
            <a:off x="1121216" y="4931080"/>
            <a:ext cx="685220" cy="47912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Oval 8"/>
          <p:cNvSpPr/>
          <p:nvPr/>
        </p:nvSpPr>
        <p:spPr>
          <a:xfrm rot="1067376">
            <a:off x="3170807" y="4731399"/>
            <a:ext cx="759457" cy="42395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>
                <a:solidFill>
                  <a:schemeClr val="accent1"/>
                </a:solidFill>
              </a:rPr>
              <a:t>Abnormal </a:t>
            </a:r>
            <a:r>
              <a:rPr lang="en-US" i="1" dirty="0" smtClean="0">
                <a:solidFill>
                  <a:schemeClr val="accent1"/>
                </a:solidFill>
              </a:rPr>
              <a:t>Erpobdella obscura </a:t>
            </a:r>
            <a:r>
              <a:rPr lang="en-US" dirty="0" smtClean="0">
                <a:solidFill>
                  <a:schemeClr val="accent1"/>
                </a:solidFill>
              </a:rPr>
              <a:t>Eye Arrangements</a:t>
            </a:r>
            <a:endParaRPr lang="en-US" dirty="0">
              <a:solidFill>
                <a:schemeClr val="accent1"/>
              </a:solidFill>
            </a:endParaRPr>
          </a:p>
        </p:txBody>
      </p:sp>
      <p:pic>
        <p:nvPicPr>
          <p:cNvPr id="8" name="Content Placeholder 7" descr="North Wheaton Lake Extension Erpobdella Obscura MutantsNorth Wheaton Lake Extension Sheet 2 TLK Erpobdella Obscura Mutant #8 Page 26 JLH Notebook 2 Collected 6.15.10.t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 rot="10800000">
            <a:off x="152400" y="3124200"/>
            <a:ext cx="4242816" cy="3169920"/>
          </a:xfrm>
        </p:spPr>
      </p:pic>
      <p:sp>
        <p:nvSpPr>
          <p:cNvPr id="5" name="Oval 4"/>
          <p:cNvSpPr/>
          <p:nvPr/>
        </p:nvSpPr>
        <p:spPr>
          <a:xfrm rot="20026936">
            <a:off x="1654616" y="3866361"/>
            <a:ext cx="685220" cy="40591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Oval 5"/>
          <p:cNvSpPr/>
          <p:nvPr/>
        </p:nvSpPr>
        <p:spPr>
          <a:xfrm>
            <a:off x="2569016" y="3788079"/>
            <a:ext cx="685220" cy="40591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Oval 6"/>
          <p:cNvSpPr/>
          <p:nvPr/>
        </p:nvSpPr>
        <p:spPr>
          <a:xfrm>
            <a:off x="1121216" y="4931080"/>
            <a:ext cx="685220" cy="47912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Oval 8"/>
          <p:cNvSpPr/>
          <p:nvPr/>
        </p:nvSpPr>
        <p:spPr>
          <a:xfrm rot="1067376">
            <a:off x="3170807" y="4731399"/>
            <a:ext cx="759457" cy="42395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1" name="Content Placeholder 7" descr="North Wheaton Lake Extension Erpobdella Obscura MutantsNorth Wheaton Lake Extension Sheet 2 TLK Erpobdella Obscura Mutant #8 Page 26 JLH Notebook 2 Collected 6.15.10.t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10800000">
            <a:off x="4724400" y="3124200"/>
            <a:ext cx="4242816" cy="3169920"/>
          </a:xfrm>
          <a:prstGeom prst="rect">
            <a:avLst/>
          </a:prstGeom>
        </p:spPr>
      </p:pic>
      <p:sp>
        <p:nvSpPr>
          <p:cNvPr id="12" name="Oval 11"/>
          <p:cNvSpPr/>
          <p:nvPr/>
        </p:nvSpPr>
        <p:spPr>
          <a:xfrm>
            <a:off x="7924800" y="4267200"/>
            <a:ext cx="304800" cy="3048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>
                <a:solidFill>
                  <a:schemeClr val="accent1"/>
                </a:solidFill>
              </a:rPr>
              <a:t>Abnormal </a:t>
            </a:r>
            <a:r>
              <a:rPr lang="en-US" i="1" dirty="0" smtClean="0">
                <a:solidFill>
                  <a:schemeClr val="accent1"/>
                </a:solidFill>
              </a:rPr>
              <a:t>Erpobdella obscura</a:t>
            </a:r>
            <a:r>
              <a:rPr lang="en-US" dirty="0" smtClean="0">
                <a:solidFill>
                  <a:schemeClr val="accent1"/>
                </a:solidFill>
              </a:rPr>
              <a:t> Eye Arrangements</a:t>
            </a:r>
            <a:endParaRPr lang="en-US" dirty="0">
              <a:solidFill>
                <a:schemeClr val="accent1"/>
              </a:solidFill>
            </a:endParaRPr>
          </a:p>
        </p:txBody>
      </p:sp>
      <p:pic>
        <p:nvPicPr>
          <p:cNvPr id="16" name="Picture 15" descr="North Wheaton Lake Extension Erpobdella Obscura MutantsNorth Wheaton Lake Extension Sheet 3 TLK Erpobdella Obscura Mutant #6 Page 29 JLH Notebook 2 Collected 6.15.10.t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8600" y="3124200"/>
            <a:ext cx="4242816" cy="3169920"/>
          </a:xfrm>
          <a:prstGeom prst="rect">
            <a:avLst/>
          </a:prstGeom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>
                <a:solidFill>
                  <a:schemeClr val="accent1"/>
                </a:solidFill>
              </a:rPr>
              <a:t>Abnormal </a:t>
            </a:r>
            <a:r>
              <a:rPr lang="en-US" i="1" dirty="0" smtClean="0">
                <a:solidFill>
                  <a:schemeClr val="accent1"/>
                </a:solidFill>
              </a:rPr>
              <a:t>Erpobdella obscura</a:t>
            </a:r>
            <a:r>
              <a:rPr lang="en-US" dirty="0" smtClean="0">
                <a:solidFill>
                  <a:schemeClr val="accent1"/>
                </a:solidFill>
              </a:rPr>
              <a:t> Eye Arrangements</a:t>
            </a:r>
            <a:endParaRPr lang="en-US" dirty="0">
              <a:solidFill>
                <a:schemeClr val="accent1"/>
              </a:solidFill>
            </a:endParaRPr>
          </a:p>
        </p:txBody>
      </p:sp>
      <p:pic>
        <p:nvPicPr>
          <p:cNvPr id="16" name="Picture 15" descr="North Wheaton Lake Extension Erpobdella Obscura MutantsNorth Wheaton Lake Extension Sheet 3 TLK Erpobdella Obscura Mutant #6 Page 29 JLH Notebook 2 Collected 6.15.10.t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8600" y="3124200"/>
            <a:ext cx="4242816" cy="3169920"/>
          </a:xfrm>
          <a:prstGeom prst="rect">
            <a:avLst/>
          </a:prstGeom>
        </p:spPr>
      </p:pic>
      <p:sp>
        <p:nvSpPr>
          <p:cNvPr id="7" name="Oval 6"/>
          <p:cNvSpPr/>
          <p:nvPr/>
        </p:nvSpPr>
        <p:spPr>
          <a:xfrm rot="2413447">
            <a:off x="2132973" y="4078175"/>
            <a:ext cx="685800" cy="249189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Oval 8"/>
          <p:cNvSpPr/>
          <p:nvPr/>
        </p:nvSpPr>
        <p:spPr>
          <a:xfrm rot="1813708">
            <a:off x="2611167" y="4967318"/>
            <a:ext cx="737993" cy="28023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Oval 10"/>
          <p:cNvSpPr/>
          <p:nvPr/>
        </p:nvSpPr>
        <p:spPr>
          <a:xfrm rot="20026353">
            <a:off x="725694" y="4706021"/>
            <a:ext cx="685800" cy="340307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Oval 11"/>
          <p:cNvSpPr/>
          <p:nvPr/>
        </p:nvSpPr>
        <p:spPr>
          <a:xfrm rot="20948770">
            <a:off x="1458451" y="3924116"/>
            <a:ext cx="417232" cy="152767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>
                <a:solidFill>
                  <a:schemeClr val="accent1"/>
                </a:solidFill>
              </a:rPr>
              <a:t>Abnormal </a:t>
            </a:r>
            <a:r>
              <a:rPr lang="en-US" i="1" dirty="0" smtClean="0">
                <a:solidFill>
                  <a:schemeClr val="accent1"/>
                </a:solidFill>
              </a:rPr>
              <a:t>Erpobdella obscura</a:t>
            </a:r>
            <a:r>
              <a:rPr lang="en-US" dirty="0" smtClean="0">
                <a:solidFill>
                  <a:schemeClr val="accent1"/>
                </a:solidFill>
              </a:rPr>
              <a:t> Eye Arrangements</a:t>
            </a:r>
            <a:endParaRPr lang="en-US" dirty="0">
              <a:solidFill>
                <a:schemeClr val="accent1"/>
              </a:solidFill>
            </a:endParaRPr>
          </a:p>
        </p:txBody>
      </p:sp>
      <p:pic>
        <p:nvPicPr>
          <p:cNvPr id="16" name="Picture 15" descr="North Wheaton Lake Extension Erpobdella Obscura MutantsNorth Wheaton Lake Extension Sheet 3 TLK Erpobdella Obscura Mutant #6 Page 29 JLH Notebook 2 Collected 6.15.10.t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8600" y="3124200"/>
            <a:ext cx="4242816" cy="3169920"/>
          </a:xfrm>
          <a:prstGeom prst="rect">
            <a:avLst/>
          </a:prstGeom>
        </p:spPr>
      </p:pic>
      <p:sp>
        <p:nvSpPr>
          <p:cNvPr id="7" name="Oval 6"/>
          <p:cNvSpPr/>
          <p:nvPr/>
        </p:nvSpPr>
        <p:spPr>
          <a:xfrm rot="2413447">
            <a:off x="2132973" y="4078175"/>
            <a:ext cx="685800" cy="249189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Oval 8"/>
          <p:cNvSpPr/>
          <p:nvPr/>
        </p:nvSpPr>
        <p:spPr>
          <a:xfrm rot="1813708">
            <a:off x="2611167" y="4967318"/>
            <a:ext cx="737993" cy="28023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Oval 10"/>
          <p:cNvSpPr/>
          <p:nvPr/>
        </p:nvSpPr>
        <p:spPr>
          <a:xfrm rot="20026353">
            <a:off x="725694" y="4706021"/>
            <a:ext cx="685800" cy="340307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Oval 11"/>
          <p:cNvSpPr/>
          <p:nvPr/>
        </p:nvSpPr>
        <p:spPr>
          <a:xfrm rot="20948770">
            <a:off x="1458451" y="3924116"/>
            <a:ext cx="417232" cy="152767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8" name="Picture 7" descr="North Wheaton Lake Extension Erpobdella Obscura MutantsNorth Wheaton Lake Extension Sheet 3 TLK Erpobdella Obscura Mutant #6 Page 29 JLH Notebook 2 Collected 6.15.10.t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724400" y="3124200"/>
            <a:ext cx="4242816" cy="3169920"/>
          </a:xfrm>
          <a:prstGeom prst="rect">
            <a:avLst/>
          </a:prstGeom>
        </p:spPr>
      </p:pic>
      <p:sp>
        <p:nvSpPr>
          <p:cNvPr id="10" name="Oval 9"/>
          <p:cNvSpPr/>
          <p:nvPr/>
        </p:nvSpPr>
        <p:spPr>
          <a:xfrm>
            <a:off x="5791200" y="4038600"/>
            <a:ext cx="152400" cy="2286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>
                <a:solidFill>
                  <a:schemeClr val="accent1"/>
                </a:solidFill>
              </a:rPr>
              <a:t>Abnormal </a:t>
            </a:r>
            <a:r>
              <a:rPr lang="en-US" i="1" dirty="0" smtClean="0">
                <a:solidFill>
                  <a:schemeClr val="accent1"/>
                </a:solidFill>
              </a:rPr>
              <a:t>Erpobdella obscura</a:t>
            </a:r>
            <a:r>
              <a:rPr lang="en-US" dirty="0" smtClean="0">
                <a:solidFill>
                  <a:schemeClr val="accent1"/>
                </a:solidFill>
              </a:rPr>
              <a:t> Eye Arrangements</a:t>
            </a:r>
            <a:endParaRPr lang="en-US" dirty="0">
              <a:solidFill>
                <a:schemeClr val="accent1"/>
              </a:solidFill>
            </a:endParaRPr>
          </a:p>
        </p:txBody>
      </p:sp>
      <p:pic>
        <p:nvPicPr>
          <p:cNvPr id="6" name="Content Placeholder 5" descr="Number 2 Erpobdella Obscura Mutant North Jarvis Lake Black Bag Trap.t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 rot="10800000">
            <a:off x="228600" y="3276600"/>
            <a:ext cx="4114800" cy="3074277"/>
          </a:xfrm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>
                <a:solidFill>
                  <a:schemeClr val="accent1"/>
                </a:solidFill>
              </a:rPr>
              <a:t>Abnormal </a:t>
            </a:r>
            <a:r>
              <a:rPr lang="en-US" i="1" dirty="0" smtClean="0">
                <a:solidFill>
                  <a:schemeClr val="accent1"/>
                </a:solidFill>
              </a:rPr>
              <a:t>Erpobdella obscura</a:t>
            </a:r>
            <a:r>
              <a:rPr lang="en-US" dirty="0" smtClean="0">
                <a:solidFill>
                  <a:schemeClr val="accent1"/>
                </a:solidFill>
              </a:rPr>
              <a:t> Eye Arrangements</a:t>
            </a:r>
            <a:endParaRPr lang="en-US" dirty="0">
              <a:solidFill>
                <a:schemeClr val="accent1"/>
              </a:solidFill>
            </a:endParaRPr>
          </a:p>
        </p:txBody>
      </p:sp>
      <p:pic>
        <p:nvPicPr>
          <p:cNvPr id="6" name="Content Placeholder 5" descr="Number 2 Erpobdella Obscura Mutant North Jarvis Lake Black Bag Trap.t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 rot="10800000">
            <a:off x="228600" y="3276600"/>
            <a:ext cx="4114800" cy="3074277"/>
          </a:xfrm>
        </p:spPr>
      </p:pic>
      <p:sp>
        <p:nvSpPr>
          <p:cNvPr id="5" name="Oval 4"/>
          <p:cNvSpPr/>
          <p:nvPr/>
        </p:nvSpPr>
        <p:spPr>
          <a:xfrm rot="1327059">
            <a:off x="2012245" y="3824312"/>
            <a:ext cx="533400" cy="269157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Oval 6"/>
          <p:cNvSpPr/>
          <p:nvPr/>
        </p:nvSpPr>
        <p:spPr>
          <a:xfrm rot="19355708">
            <a:off x="914003" y="5184110"/>
            <a:ext cx="605069" cy="28071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Oval 7"/>
          <p:cNvSpPr/>
          <p:nvPr/>
        </p:nvSpPr>
        <p:spPr>
          <a:xfrm rot="1327059">
            <a:off x="2509887" y="4836794"/>
            <a:ext cx="655973" cy="30159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>
                <a:solidFill>
                  <a:schemeClr val="accent1"/>
                </a:solidFill>
              </a:rPr>
              <a:t>Abnormal </a:t>
            </a:r>
            <a:r>
              <a:rPr lang="en-US" i="1" dirty="0" smtClean="0">
                <a:solidFill>
                  <a:schemeClr val="accent1"/>
                </a:solidFill>
              </a:rPr>
              <a:t>Erpobdella obscura</a:t>
            </a:r>
            <a:r>
              <a:rPr lang="en-US" dirty="0" smtClean="0">
                <a:solidFill>
                  <a:schemeClr val="accent1"/>
                </a:solidFill>
              </a:rPr>
              <a:t> Eye Arrangements</a:t>
            </a:r>
            <a:endParaRPr lang="en-US" dirty="0">
              <a:solidFill>
                <a:schemeClr val="accent1"/>
              </a:solidFill>
            </a:endParaRPr>
          </a:p>
        </p:txBody>
      </p:sp>
      <p:pic>
        <p:nvPicPr>
          <p:cNvPr id="6" name="Content Placeholder 5" descr="Number 2 Erpobdella Obscura Mutant North Jarvis Lake Black Bag Trap.t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 rot="10800000">
            <a:off x="228600" y="3276600"/>
            <a:ext cx="4114800" cy="3074277"/>
          </a:xfrm>
        </p:spPr>
      </p:pic>
      <p:sp>
        <p:nvSpPr>
          <p:cNvPr id="5" name="Oval 4"/>
          <p:cNvSpPr/>
          <p:nvPr/>
        </p:nvSpPr>
        <p:spPr>
          <a:xfrm rot="1327059">
            <a:off x="2012245" y="3824312"/>
            <a:ext cx="533400" cy="269157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Oval 6"/>
          <p:cNvSpPr/>
          <p:nvPr/>
        </p:nvSpPr>
        <p:spPr>
          <a:xfrm rot="19355708">
            <a:off x="914003" y="5184110"/>
            <a:ext cx="605069" cy="28071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Oval 7"/>
          <p:cNvSpPr/>
          <p:nvPr/>
        </p:nvSpPr>
        <p:spPr>
          <a:xfrm rot="1327059">
            <a:off x="2509887" y="4836794"/>
            <a:ext cx="655973" cy="30159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9" name="Content Placeholder 5" descr="Number 2 Erpobdella Obscura Mutant North Jarvis Lake Black Bag Trap.t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10800000">
            <a:off x="4724400" y="3276600"/>
            <a:ext cx="4114800" cy="3074277"/>
          </a:xfrm>
          <a:prstGeom prst="rect">
            <a:avLst/>
          </a:prstGeom>
        </p:spPr>
      </p:pic>
      <p:sp>
        <p:nvSpPr>
          <p:cNvPr id="11" name="Oval 10"/>
          <p:cNvSpPr/>
          <p:nvPr/>
        </p:nvSpPr>
        <p:spPr>
          <a:xfrm>
            <a:off x="5943600" y="3810000"/>
            <a:ext cx="381000" cy="3810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>
                <a:solidFill>
                  <a:schemeClr val="accent1"/>
                </a:solidFill>
              </a:rPr>
              <a:t>Abnormal </a:t>
            </a:r>
            <a:r>
              <a:rPr lang="en-US" i="1" dirty="0" smtClean="0">
                <a:solidFill>
                  <a:schemeClr val="accent1"/>
                </a:solidFill>
              </a:rPr>
              <a:t>Erpobdella obscura</a:t>
            </a:r>
            <a:r>
              <a:rPr lang="en-US" dirty="0" smtClean="0">
                <a:solidFill>
                  <a:schemeClr val="accent1"/>
                </a:solidFill>
              </a:rPr>
              <a:t> Eye Arrangements</a:t>
            </a:r>
            <a:endParaRPr lang="en-US" dirty="0">
              <a:solidFill>
                <a:schemeClr val="accent1"/>
              </a:solidFill>
            </a:endParaRPr>
          </a:p>
        </p:txBody>
      </p:sp>
      <p:pic>
        <p:nvPicPr>
          <p:cNvPr id="12" name="Picture 11" descr="North Wheaton Lake Extension Erpobdella Obscura MutantsNorth Wheaton Lake Extension Sheet 6 TLK Erpobdella Obscura Mutant #17 Page 26 JLH Notebook 2 Collected 6.15.10.t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8600" y="3276600"/>
            <a:ext cx="4140825" cy="3093720"/>
          </a:xfrm>
          <a:prstGeom prst="rect">
            <a:avLst/>
          </a:prstGeom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1"/>
                </a:solidFill>
              </a:rPr>
              <a:t>Summer 2010 Leech Collecting</a:t>
            </a:r>
            <a:endParaRPr lang="en-US" dirty="0">
              <a:solidFill>
                <a:schemeClr val="accent1"/>
              </a:solidFill>
            </a:endParaRPr>
          </a:p>
        </p:txBody>
      </p:sp>
      <p:pic>
        <p:nvPicPr>
          <p:cNvPr id="8" name="Picture 7" descr="shannonlak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257800" y="2286000"/>
            <a:ext cx="2781300" cy="4171950"/>
          </a:xfrm>
          <a:prstGeom prst="rect">
            <a:avLst/>
          </a:prstGeom>
        </p:spPr>
      </p:pic>
      <p:pic>
        <p:nvPicPr>
          <p:cNvPr id="10" name="Content Placeholder 9" descr="jenlake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143001" y="2133600"/>
            <a:ext cx="2590799" cy="4313237"/>
          </a:xfrm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>
                <a:solidFill>
                  <a:schemeClr val="accent1"/>
                </a:solidFill>
              </a:rPr>
              <a:t>Abnormal </a:t>
            </a:r>
            <a:r>
              <a:rPr lang="en-US" i="1" dirty="0" smtClean="0">
                <a:solidFill>
                  <a:schemeClr val="accent1"/>
                </a:solidFill>
              </a:rPr>
              <a:t>Erpobdella obscura</a:t>
            </a:r>
            <a:r>
              <a:rPr lang="en-US" dirty="0" smtClean="0">
                <a:solidFill>
                  <a:schemeClr val="accent1"/>
                </a:solidFill>
              </a:rPr>
              <a:t> Eye Arrangements</a:t>
            </a:r>
            <a:endParaRPr lang="en-US" dirty="0">
              <a:solidFill>
                <a:schemeClr val="accent1"/>
              </a:solidFill>
            </a:endParaRPr>
          </a:p>
        </p:txBody>
      </p:sp>
      <p:pic>
        <p:nvPicPr>
          <p:cNvPr id="12" name="Picture 11" descr="North Wheaton Lake Extension Erpobdella Obscura MutantsNorth Wheaton Lake Extension Sheet 6 TLK Erpobdella Obscura Mutant #17 Page 26 JLH Notebook 2 Collected 6.15.10.t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8600" y="3276600"/>
            <a:ext cx="4140825" cy="3093720"/>
          </a:xfrm>
          <a:prstGeom prst="rect">
            <a:avLst/>
          </a:prstGeom>
        </p:spPr>
      </p:pic>
      <p:sp>
        <p:nvSpPr>
          <p:cNvPr id="7" name="Oval 6"/>
          <p:cNvSpPr/>
          <p:nvPr/>
        </p:nvSpPr>
        <p:spPr>
          <a:xfrm>
            <a:off x="2590800" y="4267200"/>
            <a:ext cx="381000" cy="2286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Oval 7"/>
          <p:cNvSpPr/>
          <p:nvPr/>
        </p:nvSpPr>
        <p:spPr>
          <a:xfrm rot="20896944">
            <a:off x="1371600" y="4876800"/>
            <a:ext cx="533400" cy="3048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Oval 8"/>
          <p:cNvSpPr/>
          <p:nvPr/>
        </p:nvSpPr>
        <p:spPr>
          <a:xfrm rot="366187">
            <a:off x="2895600" y="4724400"/>
            <a:ext cx="609600" cy="3048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>
                <a:solidFill>
                  <a:schemeClr val="accent1"/>
                </a:solidFill>
              </a:rPr>
              <a:t>Abnormal </a:t>
            </a:r>
            <a:r>
              <a:rPr lang="en-US" i="1" dirty="0" smtClean="0">
                <a:solidFill>
                  <a:schemeClr val="accent1"/>
                </a:solidFill>
              </a:rPr>
              <a:t>Erpobdella obscura</a:t>
            </a:r>
            <a:r>
              <a:rPr lang="en-US" dirty="0" smtClean="0">
                <a:solidFill>
                  <a:schemeClr val="accent1"/>
                </a:solidFill>
              </a:rPr>
              <a:t> Eye Arrangements</a:t>
            </a:r>
            <a:endParaRPr lang="en-US" dirty="0">
              <a:solidFill>
                <a:schemeClr val="accent1"/>
              </a:solidFill>
            </a:endParaRPr>
          </a:p>
        </p:txBody>
      </p:sp>
      <p:pic>
        <p:nvPicPr>
          <p:cNvPr id="12" name="Picture 11" descr="North Wheaton Lake Extension Erpobdella Obscura MutantsNorth Wheaton Lake Extension Sheet 6 TLK Erpobdella Obscura Mutant #17 Page 26 JLH Notebook 2 Collected 6.15.10.t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8600" y="3276600"/>
            <a:ext cx="4140825" cy="3093720"/>
          </a:xfrm>
          <a:prstGeom prst="rect">
            <a:avLst/>
          </a:prstGeom>
        </p:spPr>
      </p:pic>
      <p:sp>
        <p:nvSpPr>
          <p:cNvPr id="7" name="Oval 6"/>
          <p:cNvSpPr/>
          <p:nvPr/>
        </p:nvSpPr>
        <p:spPr>
          <a:xfrm>
            <a:off x="2590800" y="4267200"/>
            <a:ext cx="381000" cy="2286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Oval 7"/>
          <p:cNvSpPr/>
          <p:nvPr/>
        </p:nvSpPr>
        <p:spPr>
          <a:xfrm rot="20896944">
            <a:off x="1371600" y="4876800"/>
            <a:ext cx="533400" cy="3048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Oval 8"/>
          <p:cNvSpPr/>
          <p:nvPr/>
        </p:nvSpPr>
        <p:spPr>
          <a:xfrm rot="366187">
            <a:off x="2895600" y="4724400"/>
            <a:ext cx="609600" cy="3048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0" name="Picture 9" descr="North Wheaton Lake Extension Erpobdella Obscura MutantsNorth Wheaton Lake Extension Sheet 6 TLK Erpobdella Obscura Mutant #17 Page 26 JLH Notebook 2 Collected 6.15.10.t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48200" y="3276600"/>
            <a:ext cx="4140825" cy="3093720"/>
          </a:xfrm>
          <a:prstGeom prst="rect">
            <a:avLst/>
          </a:prstGeom>
        </p:spPr>
      </p:pic>
      <p:sp>
        <p:nvSpPr>
          <p:cNvPr id="11" name="Oval 10"/>
          <p:cNvSpPr/>
          <p:nvPr/>
        </p:nvSpPr>
        <p:spPr>
          <a:xfrm>
            <a:off x="6248400" y="4343400"/>
            <a:ext cx="228600" cy="2286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 sz="5400" dirty="0" smtClean="0"/>
          </a:p>
          <a:p>
            <a:pPr marL="0" indent="0" algn="ctr">
              <a:buNone/>
            </a:pPr>
            <a:r>
              <a:rPr lang="en-US" sz="5400" dirty="0" smtClean="0">
                <a:solidFill>
                  <a:schemeClr val="accent1"/>
                </a:solidFill>
              </a:rPr>
              <a:t>Future Studies</a:t>
            </a:r>
            <a:endParaRPr lang="en-US" sz="5400" dirty="0">
              <a:solidFill>
                <a:schemeClr val="accent1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6800" y="2819400"/>
            <a:ext cx="3105150" cy="176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1"/>
                </a:solidFill>
              </a:rPr>
              <a:t>Summer 2010 Leech Collecting</a:t>
            </a:r>
            <a:endParaRPr lang="en-US" dirty="0">
              <a:solidFill>
                <a:schemeClr val="accent1"/>
              </a:solidFill>
            </a:endParaRPr>
          </a:p>
        </p:txBody>
      </p:sp>
      <p:pic>
        <p:nvPicPr>
          <p:cNvPr id="4" name="Content Placeholder 3" descr="boatsonlake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914400" y="2133600"/>
            <a:ext cx="7348451" cy="3962400"/>
          </a:xfrm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accent1"/>
                </a:solidFill>
              </a:rPr>
              <a:t>Harvesting and storing the Leeches</a:t>
            </a:r>
            <a:endParaRPr lang="en-US" dirty="0">
              <a:solidFill>
                <a:schemeClr val="accent1"/>
              </a:solidFill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019800" y="2447238"/>
            <a:ext cx="2915372" cy="4389437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2939670"/>
            <a:ext cx="5867400" cy="3897005"/>
          </a:xfrm>
          <a:prstGeom prst="rect">
            <a:avLst/>
          </a:prstGeom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chemeClr val="accent1"/>
                </a:solidFill>
              </a:rPr>
              <a:t>Identifying the Leeches</a:t>
            </a:r>
            <a:endParaRPr lang="en-US" dirty="0">
              <a:solidFill>
                <a:schemeClr val="accent1"/>
              </a:solidFill>
            </a:endParaRPr>
          </a:p>
        </p:txBody>
      </p:sp>
      <p:pic>
        <p:nvPicPr>
          <p:cNvPr id="4" name="Content Placeholder 3" descr="Picture 00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645708" y="1935163"/>
            <a:ext cx="5852583" cy="4389437"/>
          </a:xfrm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000" i="1" dirty="0" smtClean="0">
                <a:solidFill>
                  <a:schemeClr val="accent1"/>
                </a:solidFill>
              </a:rPr>
              <a:t>Erpobdella obscura       Erpobdella punctata</a:t>
            </a:r>
            <a:endParaRPr lang="en-US" sz="4000" i="1" dirty="0">
              <a:solidFill>
                <a:schemeClr val="accent1"/>
              </a:solidFill>
            </a:endParaRPr>
          </a:p>
        </p:txBody>
      </p:sp>
      <p:pic>
        <p:nvPicPr>
          <p:cNvPr id="6" name="Content Placeholder 5" descr="image1780.t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04800" y="2971800"/>
            <a:ext cx="3886200" cy="3169920"/>
          </a:xfrm>
        </p:spPr>
      </p:pic>
      <p:pic>
        <p:nvPicPr>
          <p:cNvPr id="4" name="Picture 3" descr="Punctata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48200" y="2971800"/>
            <a:ext cx="4267200" cy="3173159"/>
          </a:xfrm>
          <a:prstGeom prst="rect">
            <a:avLst/>
          </a:prstGeom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000" i="1" dirty="0" smtClean="0">
                <a:solidFill>
                  <a:schemeClr val="accent1"/>
                </a:solidFill>
              </a:rPr>
              <a:t>Erpobdella obscura       Erpobdella punctata</a:t>
            </a:r>
            <a:endParaRPr lang="en-US" sz="4000" i="1" dirty="0">
              <a:solidFill>
                <a:schemeClr val="accent1"/>
              </a:solidFill>
            </a:endParaRPr>
          </a:p>
        </p:txBody>
      </p:sp>
      <p:pic>
        <p:nvPicPr>
          <p:cNvPr id="6" name="Content Placeholder 5" descr="image1780.t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04800" y="2971800"/>
            <a:ext cx="3886200" cy="3169920"/>
          </a:xfrm>
        </p:spPr>
      </p:pic>
      <p:pic>
        <p:nvPicPr>
          <p:cNvPr id="4" name="Picture 3" descr="Punctata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48200" y="2971800"/>
            <a:ext cx="4267200" cy="3173159"/>
          </a:xfrm>
          <a:prstGeom prst="rect">
            <a:avLst/>
          </a:prstGeom>
        </p:spPr>
      </p:pic>
      <p:sp>
        <p:nvSpPr>
          <p:cNvPr id="5" name="Oval 4"/>
          <p:cNvSpPr/>
          <p:nvPr/>
        </p:nvSpPr>
        <p:spPr>
          <a:xfrm>
            <a:off x="2057400" y="3505200"/>
            <a:ext cx="381000" cy="2286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Oval 6"/>
          <p:cNvSpPr/>
          <p:nvPr/>
        </p:nvSpPr>
        <p:spPr>
          <a:xfrm rot="18894903">
            <a:off x="1542896" y="3793007"/>
            <a:ext cx="390285" cy="215367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Oval 7"/>
          <p:cNvSpPr/>
          <p:nvPr/>
        </p:nvSpPr>
        <p:spPr>
          <a:xfrm rot="19013292">
            <a:off x="1256601" y="4565987"/>
            <a:ext cx="511431" cy="26781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Oval 8"/>
          <p:cNvSpPr/>
          <p:nvPr/>
        </p:nvSpPr>
        <p:spPr>
          <a:xfrm>
            <a:off x="2590800" y="3962400"/>
            <a:ext cx="609600" cy="2286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500"/>
                            </p:stCondLst>
                            <p:childTnLst>
                              <p:par>
                                <p:cTn id="8" presetID="35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35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500"/>
                            </p:stCondLst>
                            <p:childTnLst>
                              <p:par>
                                <p:cTn id="14" presetID="35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8" grpId="0" animBg="1"/>
      <p:bldP spid="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000" i="1" dirty="0" smtClean="0">
                <a:solidFill>
                  <a:schemeClr val="accent1"/>
                </a:solidFill>
              </a:rPr>
              <a:t>Erpobdella obscura       Erpobdella punctata</a:t>
            </a:r>
            <a:endParaRPr lang="en-US" sz="4000" i="1" dirty="0">
              <a:solidFill>
                <a:schemeClr val="accent1"/>
              </a:solidFill>
            </a:endParaRPr>
          </a:p>
        </p:txBody>
      </p:sp>
      <p:pic>
        <p:nvPicPr>
          <p:cNvPr id="6" name="Content Placeholder 5" descr="image1780.t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04800" y="2971800"/>
            <a:ext cx="3886200" cy="3169920"/>
          </a:xfrm>
        </p:spPr>
      </p:pic>
      <p:pic>
        <p:nvPicPr>
          <p:cNvPr id="4" name="Picture 3" descr="Punctata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48200" y="2971800"/>
            <a:ext cx="4267200" cy="3173159"/>
          </a:xfrm>
          <a:prstGeom prst="rect">
            <a:avLst/>
          </a:prstGeom>
        </p:spPr>
      </p:pic>
      <p:sp>
        <p:nvSpPr>
          <p:cNvPr id="5" name="Oval 4"/>
          <p:cNvSpPr/>
          <p:nvPr/>
        </p:nvSpPr>
        <p:spPr>
          <a:xfrm>
            <a:off x="6096000" y="4038600"/>
            <a:ext cx="1295400" cy="5334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Oval 6"/>
          <p:cNvSpPr/>
          <p:nvPr/>
        </p:nvSpPr>
        <p:spPr>
          <a:xfrm rot="833236">
            <a:off x="5667831" y="5024499"/>
            <a:ext cx="627541" cy="31499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Oval 7"/>
          <p:cNvSpPr/>
          <p:nvPr/>
        </p:nvSpPr>
        <p:spPr>
          <a:xfrm>
            <a:off x="7162800" y="4724400"/>
            <a:ext cx="838200" cy="4572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500"/>
                            </p:stCondLst>
                            <p:childTnLst>
                              <p:par>
                                <p:cTn id="8" presetID="35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35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8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000" i="1" dirty="0" smtClean="0">
                <a:solidFill>
                  <a:schemeClr val="accent1"/>
                </a:solidFill>
              </a:rPr>
              <a:t>Erpobdella obscura       Erpobdella punctata</a:t>
            </a:r>
            <a:endParaRPr lang="en-US" sz="4000" i="1" dirty="0">
              <a:solidFill>
                <a:schemeClr val="accent1"/>
              </a:solidFill>
            </a:endParaRPr>
          </a:p>
        </p:txBody>
      </p:sp>
      <p:pic>
        <p:nvPicPr>
          <p:cNvPr id="6" name="Content Placeholder 5" descr="image1780.t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04800" y="2971800"/>
            <a:ext cx="3886200" cy="3169920"/>
          </a:xfrm>
        </p:spPr>
      </p:pic>
      <p:pic>
        <p:nvPicPr>
          <p:cNvPr id="4" name="Picture 3" descr="Punctata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48200" y="2971800"/>
            <a:ext cx="4267200" cy="3173159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Custom 2">
      <a:dk1>
        <a:sysClr val="windowText" lastClr="000000"/>
      </a:dk1>
      <a:lt1>
        <a:srgbClr val="DBF5F9"/>
      </a:lt1>
      <a:dk2>
        <a:srgbClr val="DBF5F9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573</TotalTime>
  <Words>103</Words>
  <Application>Microsoft Office PowerPoint</Application>
  <PresentationFormat>On-screen Show (4:3)</PresentationFormat>
  <Paragraphs>24</Paragraphs>
  <Slides>22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Flow</vt:lpstr>
      <vt:lpstr>Abnormal Leech Eyes in the Turtle Mountains</vt:lpstr>
      <vt:lpstr>Summer 2010 Leech Collecting</vt:lpstr>
      <vt:lpstr>Summer 2010 Leech Collecting</vt:lpstr>
      <vt:lpstr>Harvesting and storing the Leeches</vt:lpstr>
      <vt:lpstr>Identifying the Leeches</vt:lpstr>
      <vt:lpstr>Erpobdella obscura       Erpobdella punctata</vt:lpstr>
      <vt:lpstr>Erpobdella obscura       Erpobdella punctata</vt:lpstr>
      <vt:lpstr>Erpobdella obscura       Erpobdella punctata</vt:lpstr>
      <vt:lpstr>Erpobdella obscura       Erpobdella punctata</vt:lpstr>
      <vt:lpstr>Abnormal Erpobdella obscura Eye Arrangements</vt:lpstr>
      <vt:lpstr>Abnormal Erpobdella obscura Eye Arrangements</vt:lpstr>
      <vt:lpstr>Abnormal Erpobdella obscura Eye Arrangements</vt:lpstr>
      <vt:lpstr>Abnormal Erpobdella obscura Eye Arrangements</vt:lpstr>
      <vt:lpstr>Abnormal Erpobdella obscura Eye Arrangements</vt:lpstr>
      <vt:lpstr>Abnormal Erpobdella obscura Eye Arrangements</vt:lpstr>
      <vt:lpstr>Abnormal Erpobdella obscura Eye Arrangements</vt:lpstr>
      <vt:lpstr>Abnormal Erpobdella obscura Eye Arrangements</vt:lpstr>
      <vt:lpstr>Abnormal Erpobdella obscura Eye Arrangements</vt:lpstr>
      <vt:lpstr>Abnormal Erpobdella obscura Eye Arrangements</vt:lpstr>
      <vt:lpstr>Abnormal Erpobdella obscura Eye Arrangements</vt:lpstr>
      <vt:lpstr>Abnormal Erpobdella obscura Eye Arrangements</vt:lpstr>
      <vt:lpstr>Slide 22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Abnormal Leech Eyes in the Turtle Mountains</dc:title>
  <dc:creator>User</dc:creator>
  <cp:lastModifiedBy>User</cp:lastModifiedBy>
  <cp:revision>23</cp:revision>
  <dcterms:created xsi:type="dcterms:W3CDTF">2011-01-28T20:21:02Z</dcterms:created>
  <dcterms:modified xsi:type="dcterms:W3CDTF">2011-03-02T23:53:29Z</dcterms:modified>
</cp:coreProperties>
</file>