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6" r:id="rId2"/>
    <p:sldId id="283" r:id="rId3"/>
    <p:sldId id="257" r:id="rId4"/>
    <p:sldId id="284" r:id="rId5"/>
    <p:sldId id="285" r:id="rId6"/>
    <p:sldId id="286" r:id="rId7"/>
    <p:sldId id="282" r:id="rId8"/>
    <p:sldId id="298" r:id="rId9"/>
    <p:sldId id="262" r:id="rId10"/>
    <p:sldId id="258" r:id="rId11"/>
    <p:sldId id="263" r:id="rId12"/>
    <p:sldId id="259" r:id="rId13"/>
    <p:sldId id="260" r:id="rId14"/>
    <p:sldId id="292" r:id="rId15"/>
    <p:sldId id="291" r:id="rId16"/>
    <p:sldId id="264" r:id="rId17"/>
    <p:sldId id="287" r:id="rId18"/>
    <p:sldId id="288" r:id="rId19"/>
    <p:sldId id="289" r:id="rId20"/>
    <p:sldId id="290" r:id="rId21"/>
    <p:sldId id="299" r:id="rId22"/>
    <p:sldId id="271" r:id="rId23"/>
    <p:sldId id="274" r:id="rId24"/>
    <p:sldId id="275" r:id="rId25"/>
    <p:sldId id="294" r:id="rId26"/>
    <p:sldId id="276" r:id="rId27"/>
    <p:sldId id="296" r:id="rId28"/>
    <p:sldId id="277" r:id="rId29"/>
    <p:sldId id="279" r:id="rId30"/>
    <p:sldId id="280" r:id="rId31"/>
    <p:sldId id="300" r:id="rId32"/>
    <p:sldId id="273" r:id="rId33"/>
    <p:sldId id="266" r:id="rId34"/>
    <p:sldId id="272" r:id="rId35"/>
    <p:sldId id="301" r:id="rId3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0199" autoAdjust="0"/>
  </p:normalViewPr>
  <p:slideViewPr>
    <p:cSldViewPr>
      <p:cViewPr varScale="1">
        <p:scale>
          <a:sx n="66" d="100"/>
          <a:sy n="66" d="100"/>
        </p:scale>
        <p:origin x="1253" y="48"/>
      </p:cViewPr>
      <p:guideLst>
        <p:guide pos="3839"/>
        <p:guide orient="horz" pos="2160"/>
      </p:guideLst>
    </p:cSldViewPr>
  </p:slideViewPr>
  <p:notesTextViewPr>
    <p:cViewPr>
      <p:scale>
        <a:sx n="1" d="1"/>
        <a:sy n="1" d="1"/>
      </p:scale>
      <p:origin x="0" y="0"/>
    </p:cViewPr>
  </p:notesTextViewPr>
  <p:notesViewPr>
    <p:cSldViewPr>
      <p:cViewPr varScale="1">
        <p:scale>
          <a:sx n="67" d="100"/>
          <a:sy n="67" d="100"/>
        </p:scale>
        <p:origin x="274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Education Rate</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Education</c:v>
                </c:pt>
              </c:strCache>
            </c:strRef>
          </c:tx>
          <c:spPr>
            <a:solidFill>
              <a:schemeClr val="dk1">
                <a:tint val="88500"/>
              </a:schemeClr>
            </a:solidFill>
            <a:ln>
              <a:noFill/>
            </a:ln>
            <a:effectLst/>
          </c:spPr>
          <c:invertIfNegative val="0"/>
          <c:cat>
            <c:strRef>
              <c:f>Sheet1!$A$2:$A$5</c:f>
              <c:strCache>
                <c:ptCount val="4"/>
                <c:pt idx="0">
                  <c:v>Postsecondary</c:v>
                </c:pt>
                <c:pt idx="1">
                  <c:v>High School Diploma</c:v>
                </c:pt>
                <c:pt idx="2">
                  <c:v>GED</c:v>
                </c:pt>
                <c:pt idx="3">
                  <c:v>Some High School</c:v>
                </c:pt>
              </c:strCache>
            </c:strRef>
          </c:cat>
          <c:val>
            <c:numRef>
              <c:f>Sheet1!$B$2:$B$5</c:f>
              <c:numCache>
                <c:formatCode>General</c:formatCode>
                <c:ptCount val="4"/>
                <c:pt idx="0">
                  <c:v>48.4</c:v>
                </c:pt>
                <c:pt idx="1">
                  <c:v>33.200000000000003</c:v>
                </c:pt>
                <c:pt idx="2">
                  <c:v>0</c:v>
                </c:pt>
                <c:pt idx="3">
                  <c:v>18.399999999999999</c:v>
                </c:pt>
              </c:numCache>
            </c:numRef>
          </c:val>
          <c:extLst>
            <c:ext xmlns:c16="http://schemas.microsoft.com/office/drawing/2014/chart" uri="{C3380CC4-5D6E-409C-BE32-E72D297353CC}">
              <c16:uniqueId val="{00000000-F38F-4B9E-8187-A440D32D9491}"/>
            </c:ext>
          </c:extLst>
        </c:ser>
        <c:dLbls>
          <c:showLegendKey val="0"/>
          <c:showVal val="0"/>
          <c:showCatName val="0"/>
          <c:showSerName val="0"/>
          <c:showPercent val="0"/>
          <c:showBubbleSize val="0"/>
        </c:dLbls>
        <c:gapWidth val="219"/>
        <c:overlap val="-27"/>
        <c:axId val="378832864"/>
        <c:axId val="378835160"/>
        <c:extLst>
          <c:ext xmlns:c15="http://schemas.microsoft.com/office/drawing/2012/chart" uri="{02D57815-91ED-43cb-92C2-25804820EDAC}">
            <c15:filteredBarSeries>
              <c15:ser>
                <c:idx val="1"/>
                <c:order val="1"/>
                <c:tx>
                  <c:strRef>
                    <c:extLst>
                      <c:ext uri="{02D57815-91ED-43cb-92C2-25804820EDAC}">
                        <c15:formulaRef>
                          <c15:sqref>Sheet1!$C$1</c15:sqref>
                        </c15:formulaRef>
                      </c:ext>
                    </c:extLst>
                    <c:strCache>
                      <c:ptCount val="1"/>
                      <c:pt idx="0">
                        <c:v>Column1</c:v>
                      </c:pt>
                    </c:strCache>
                  </c:strRef>
                </c:tx>
                <c:spPr>
                  <a:solidFill>
                    <a:schemeClr val="dk1">
                      <a:tint val="55000"/>
                    </a:schemeClr>
                  </a:solidFill>
                  <a:ln>
                    <a:noFill/>
                  </a:ln>
                  <a:effectLst/>
                </c:spPr>
                <c:invertIfNegative val="0"/>
                <c:cat>
                  <c:strRef>
                    <c:extLst>
                      <c:ext uri="{02D57815-91ED-43cb-92C2-25804820EDAC}">
                        <c15:formulaRef>
                          <c15:sqref>Sheet1!$A$2:$A$5</c15:sqref>
                        </c15:formulaRef>
                      </c:ext>
                    </c:extLst>
                    <c:strCache>
                      <c:ptCount val="4"/>
                      <c:pt idx="0">
                        <c:v>Postsecondary</c:v>
                      </c:pt>
                      <c:pt idx="1">
                        <c:v>High School Diploma</c:v>
                      </c:pt>
                      <c:pt idx="2">
                        <c:v>GED</c:v>
                      </c:pt>
                      <c:pt idx="3">
                        <c:v>Some High School</c:v>
                      </c:pt>
                    </c:strCache>
                  </c:strRef>
                </c:cat>
                <c:val>
                  <c:numRef>
                    <c:extLst>
                      <c:ext uri="{02D57815-91ED-43cb-92C2-25804820EDAC}">
                        <c15:formulaRef>
                          <c15:sqref>Sheet1!$C$2:$C$5</c15:sqref>
                        </c15:formulaRef>
                      </c:ext>
                    </c:extLst>
                    <c:numCache>
                      <c:formatCode>General</c:formatCode>
                      <c:ptCount val="4"/>
                    </c:numCache>
                  </c:numRef>
                </c:val>
                <c:extLst>
                  <c:ext xmlns:c16="http://schemas.microsoft.com/office/drawing/2014/chart" uri="{C3380CC4-5D6E-409C-BE32-E72D297353CC}">
                    <c16:uniqueId val="{00000001-F38F-4B9E-8187-A440D32D9491}"/>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Column2</c:v>
                      </c:pt>
                    </c:strCache>
                  </c:strRef>
                </c:tx>
                <c:spPr>
                  <a:solidFill>
                    <a:schemeClr val="dk1">
                      <a:tint val="75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Sheet1!$A$2:$A$5</c15:sqref>
                        </c15:formulaRef>
                      </c:ext>
                    </c:extLst>
                    <c:strCache>
                      <c:ptCount val="4"/>
                      <c:pt idx="0">
                        <c:v>Postsecondary</c:v>
                      </c:pt>
                      <c:pt idx="1">
                        <c:v>High School Diploma</c:v>
                      </c:pt>
                      <c:pt idx="2">
                        <c:v>GED</c:v>
                      </c:pt>
                      <c:pt idx="3">
                        <c:v>Some High School</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4"/>
                    </c:numCache>
                  </c:numRef>
                </c:val>
                <c:extLst xmlns:c15="http://schemas.microsoft.com/office/drawing/2012/chart">
                  <c:ext xmlns:c16="http://schemas.microsoft.com/office/drawing/2014/chart" uri="{C3380CC4-5D6E-409C-BE32-E72D297353CC}">
                    <c16:uniqueId val="{00000002-F38F-4B9E-8187-A440D32D9491}"/>
                  </c:ext>
                </c:extLst>
              </c15:ser>
            </c15:filteredBarSeries>
          </c:ext>
        </c:extLst>
      </c:barChart>
      <c:catAx>
        <c:axId val="378832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8835160"/>
        <c:crosses val="autoZero"/>
        <c:auto val="1"/>
        <c:lblAlgn val="ctr"/>
        <c:lblOffset val="100"/>
        <c:noMultiLvlLbl val="0"/>
      </c:catAx>
      <c:valAx>
        <c:axId val="37883516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88328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Education Rate </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Education</c:v>
                </c:pt>
              </c:strCache>
            </c:strRef>
          </c:tx>
          <c:spPr>
            <a:solidFill>
              <a:schemeClr val="dk1">
                <a:tint val="88500"/>
              </a:schemeClr>
            </a:solidFill>
            <a:ln>
              <a:noFill/>
            </a:ln>
            <a:effectLst/>
          </c:spPr>
          <c:invertIfNegative val="0"/>
          <c:cat>
            <c:strRef>
              <c:f>Sheet1!$A$2:$A$5</c:f>
              <c:strCache>
                <c:ptCount val="4"/>
                <c:pt idx="0">
                  <c:v>Postsecondary</c:v>
                </c:pt>
                <c:pt idx="1">
                  <c:v>High School Diploma</c:v>
                </c:pt>
                <c:pt idx="2">
                  <c:v>GED</c:v>
                </c:pt>
                <c:pt idx="3">
                  <c:v>Some High School</c:v>
                </c:pt>
              </c:strCache>
            </c:strRef>
          </c:cat>
          <c:val>
            <c:numRef>
              <c:f>Sheet1!$B$2:$B$5</c:f>
              <c:numCache>
                <c:formatCode>General</c:formatCode>
                <c:ptCount val="4"/>
                <c:pt idx="0">
                  <c:v>12.7</c:v>
                </c:pt>
                <c:pt idx="1">
                  <c:v>22.6</c:v>
                </c:pt>
                <c:pt idx="2">
                  <c:v>23.4</c:v>
                </c:pt>
                <c:pt idx="3">
                  <c:v>41.3</c:v>
                </c:pt>
              </c:numCache>
            </c:numRef>
          </c:val>
          <c:extLst>
            <c:ext xmlns:c16="http://schemas.microsoft.com/office/drawing/2014/chart" uri="{C3380CC4-5D6E-409C-BE32-E72D297353CC}">
              <c16:uniqueId val="{00000000-7DC0-4AED-8BC8-37C0C8859FFC}"/>
            </c:ext>
          </c:extLst>
        </c:ser>
        <c:dLbls>
          <c:showLegendKey val="0"/>
          <c:showVal val="0"/>
          <c:showCatName val="0"/>
          <c:showSerName val="0"/>
          <c:showPercent val="0"/>
          <c:showBubbleSize val="0"/>
        </c:dLbls>
        <c:gapWidth val="219"/>
        <c:overlap val="-27"/>
        <c:axId val="378825320"/>
        <c:axId val="378825976"/>
        <c:extLst>
          <c:ext xmlns:c15="http://schemas.microsoft.com/office/drawing/2012/chart" uri="{02D57815-91ED-43cb-92C2-25804820EDAC}">
            <c15:filteredBarSeries>
              <c15:ser>
                <c:idx val="1"/>
                <c:order val="1"/>
                <c:tx>
                  <c:strRef>
                    <c:extLst>
                      <c:ext uri="{02D57815-91ED-43cb-92C2-25804820EDAC}">
                        <c15:formulaRef>
                          <c15:sqref>Sheet1!$C$1</c15:sqref>
                        </c15:formulaRef>
                      </c:ext>
                    </c:extLst>
                    <c:strCache>
                      <c:ptCount val="1"/>
                      <c:pt idx="0">
                        <c:v>Column1</c:v>
                      </c:pt>
                    </c:strCache>
                  </c:strRef>
                </c:tx>
                <c:spPr>
                  <a:solidFill>
                    <a:schemeClr val="dk1">
                      <a:tint val="55000"/>
                    </a:schemeClr>
                  </a:solidFill>
                  <a:ln>
                    <a:noFill/>
                  </a:ln>
                  <a:effectLst/>
                </c:spPr>
                <c:invertIfNegative val="0"/>
                <c:cat>
                  <c:strRef>
                    <c:extLst>
                      <c:ext uri="{02D57815-91ED-43cb-92C2-25804820EDAC}">
                        <c15:formulaRef>
                          <c15:sqref>Sheet1!$A$2:$A$5</c15:sqref>
                        </c15:formulaRef>
                      </c:ext>
                    </c:extLst>
                    <c:strCache>
                      <c:ptCount val="4"/>
                      <c:pt idx="0">
                        <c:v>Postsecondary</c:v>
                      </c:pt>
                      <c:pt idx="1">
                        <c:v>High School Diploma</c:v>
                      </c:pt>
                      <c:pt idx="2">
                        <c:v>GED</c:v>
                      </c:pt>
                      <c:pt idx="3">
                        <c:v>Some High School</c:v>
                      </c:pt>
                    </c:strCache>
                  </c:strRef>
                </c:cat>
                <c:val>
                  <c:numRef>
                    <c:extLst>
                      <c:ext uri="{02D57815-91ED-43cb-92C2-25804820EDAC}">
                        <c15:formulaRef>
                          <c15:sqref>Sheet1!$C$2:$C$5</c15:sqref>
                        </c15:formulaRef>
                      </c:ext>
                    </c:extLst>
                    <c:numCache>
                      <c:formatCode>General</c:formatCode>
                      <c:ptCount val="4"/>
                    </c:numCache>
                  </c:numRef>
                </c:val>
                <c:extLst>
                  <c:ext xmlns:c16="http://schemas.microsoft.com/office/drawing/2014/chart" uri="{C3380CC4-5D6E-409C-BE32-E72D297353CC}">
                    <c16:uniqueId val="{00000001-7DC0-4AED-8BC8-37C0C8859FFC}"/>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Column2</c:v>
                      </c:pt>
                    </c:strCache>
                  </c:strRef>
                </c:tx>
                <c:spPr>
                  <a:solidFill>
                    <a:schemeClr val="dk1">
                      <a:tint val="75000"/>
                    </a:schemeClr>
                  </a:solidFill>
                  <a:ln>
                    <a:noFill/>
                  </a:ln>
                  <a:effectLst/>
                </c:spPr>
                <c:invertIfNegative val="0"/>
                <c:cat>
                  <c:strRef>
                    <c:extLst xmlns:c15="http://schemas.microsoft.com/office/drawing/2012/chart">
                      <c:ext xmlns:c15="http://schemas.microsoft.com/office/drawing/2012/chart" uri="{02D57815-91ED-43cb-92C2-25804820EDAC}">
                        <c15:formulaRef>
                          <c15:sqref>Sheet1!$A$2:$A$5</c15:sqref>
                        </c15:formulaRef>
                      </c:ext>
                    </c:extLst>
                    <c:strCache>
                      <c:ptCount val="4"/>
                      <c:pt idx="0">
                        <c:v>Postsecondary</c:v>
                      </c:pt>
                      <c:pt idx="1">
                        <c:v>High School Diploma</c:v>
                      </c:pt>
                      <c:pt idx="2">
                        <c:v>GED</c:v>
                      </c:pt>
                      <c:pt idx="3">
                        <c:v>Some High School</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4"/>
                    </c:numCache>
                  </c:numRef>
                </c:val>
                <c:extLst xmlns:c15="http://schemas.microsoft.com/office/drawing/2012/chart">
                  <c:ext xmlns:c16="http://schemas.microsoft.com/office/drawing/2014/chart" uri="{C3380CC4-5D6E-409C-BE32-E72D297353CC}">
                    <c16:uniqueId val="{00000002-7DC0-4AED-8BC8-37C0C8859FFC}"/>
                  </c:ext>
                </c:extLst>
              </c15:ser>
            </c15:filteredBarSeries>
          </c:ext>
        </c:extLst>
      </c:barChart>
      <c:catAx>
        <c:axId val="378825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8825976"/>
        <c:crosses val="autoZero"/>
        <c:auto val="1"/>
        <c:lblAlgn val="ctr"/>
        <c:lblOffset val="100"/>
        <c:noMultiLvlLbl val="0"/>
      </c:catAx>
      <c:valAx>
        <c:axId val="3788259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788253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colors2.xml><?xml version="1.0" encoding="utf-8"?>
<cs:colorStyle xmlns:cs="http://schemas.microsoft.com/office/drawing/2012/chartStyle" xmlns:a="http://schemas.openxmlformats.org/drawingml/2006/main" meth="cycle" id="20">
  <a:schemeClr val="dk1"/>
  <cs:variation>
    <a:tint val="88500"/>
  </cs:variation>
  <cs:variation>
    <a:tint val="55000"/>
  </cs:variation>
  <cs:variation>
    <a:tint val="75000"/>
  </cs:variation>
  <cs:variation>
    <a:tint val="98500"/>
  </cs:variation>
  <cs:variation>
    <a:tint val="30000"/>
  </cs:variation>
  <cs:variation>
    <a:tint val="60000"/>
  </cs:variation>
  <cs:variation>
    <a:tint val="8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5/7/2018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5/7/2018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Hello everyone, my name is Elizabeth Thordson.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 have named my project “Designing for Humanity” because that is the core of this project. I believe in the importance of using architecture as a tool to help improve the lives of everyone around us.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a:t>
            </a:fld>
            <a:endParaRPr lang="en-US"/>
          </a:p>
        </p:txBody>
      </p:sp>
    </p:spTree>
    <p:extLst>
      <p:ext uri="{BB962C8B-B14F-4D97-AF65-F5344CB8AC3E}">
        <p14:creationId xmlns:p14="http://schemas.microsoft.com/office/powerpoint/2010/main" val="31547683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The existing facility I chose to redesign is Missouri River Correctional Center. This specific correctional center is located in Bismarck, ND. I came across the facility through my research for healthy prison design because of their recent policy changes. When I found it, I was going to use it as a case study but I decided to go with this facility after some research into its current standing which I will get into a little later; but first I would like to go over some of my initial research for the project</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10</a:t>
            </a:fld>
            <a:endParaRPr lang="en-US"/>
          </a:p>
        </p:txBody>
      </p:sp>
    </p:spTree>
    <p:extLst>
      <p:ext uri="{BB962C8B-B14F-4D97-AF65-F5344CB8AC3E}">
        <p14:creationId xmlns:p14="http://schemas.microsoft.com/office/powerpoint/2010/main" val="4247816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 researched the main differences between progressive Scandinavian prisons and typical American prisons. It was my intention to discover the main differences between them and deduce why these Scandinavian prisons continuously have lower rates of recidivism and violence. After researching several examples, I came to the conclusion that healthy, holistic design is always a better solution.</a:t>
            </a:r>
            <a:endParaRPr lang="en-US" dirty="0"/>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11</a:t>
            </a:fld>
            <a:endParaRPr lang="en-US"/>
          </a:p>
        </p:txBody>
      </p:sp>
    </p:spTree>
    <p:extLst>
      <p:ext uri="{BB962C8B-B14F-4D97-AF65-F5344CB8AC3E}">
        <p14:creationId xmlns:p14="http://schemas.microsoft.com/office/powerpoint/2010/main" val="19978326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These two images show the vast difference between Scandinavian and American prison architecture. Scandinavian inmates are allowed a lot of access to sunlight and nature while American inmates are packed into a room with no views of nature and very little natural light. Exposing people, in any case, to nature is a great way to calm the mind and boost productivity. In fact several people this week have talked about the benefits of nature in your daily life, why should that be any different when talking about the life of an inmate</a:t>
            </a:r>
          </a:p>
        </p:txBody>
      </p:sp>
      <p:sp>
        <p:nvSpPr>
          <p:cNvPr id="4" name="Slide Number Placeholder 3"/>
          <p:cNvSpPr>
            <a:spLocks noGrp="1"/>
          </p:cNvSpPr>
          <p:nvPr>
            <p:ph type="sldNum" sz="quarter" idx="10"/>
          </p:nvPr>
        </p:nvSpPr>
        <p:spPr/>
        <p:txBody>
          <a:bodyPr/>
          <a:lstStyle/>
          <a:p>
            <a:fld id="{69C971FF-EF28-4195-A575-329446EFAA55}" type="slidenum">
              <a:rPr lang="en-US" smtClean="0"/>
              <a:t>12</a:t>
            </a:fld>
            <a:endParaRPr lang="en-US"/>
          </a:p>
        </p:txBody>
      </p:sp>
    </p:spTree>
    <p:extLst>
      <p:ext uri="{BB962C8B-B14F-4D97-AF65-F5344CB8AC3E}">
        <p14:creationId xmlns:p14="http://schemas.microsoft.com/office/powerpoint/2010/main" val="18800639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we see </a:t>
            </a:r>
            <a:r>
              <a:rPr lang="en-US" dirty="0" err="1"/>
              <a:t>Bastoy</a:t>
            </a:r>
            <a:r>
              <a:rPr lang="en-US" dirty="0"/>
              <a:t> Prison which is a low security prison off the coast of Norway. </a:t>
            </a:r>
            <a:r>
              <a:rPr lang="en-US" dirty="0" err="1"/>
              <a:t>Bastoy</a:t>
            </a:r>
            <a:r>
              <a:rPr lang="en-US" dirty="0"/>
              <a:t> is an island which allows the inmates total freedom to roam about its property. This is not the only open prison in Scandinavia, open prisons are actually quite common. In that picture we are seeing how the inmates move through the landscape on their way to a meal</a:t>
            </a:r>
          </a:p>
          <a:p>
            <a:endParaRPr lang="en-US" dirty="0"/>
          </a:p>
          <a:p>
            <a:r>
              <a:rPr lang="en-US" dirty="0"/>
              <a:t>On the right we see a typical American prison. Men are not handcuffed but expected to hold their hands behind their backs as they move through the facility. As you can see, there is no natural light and any chance to grow a community is greatly diminished</a:t>
            </a:r>
          </a:p>
        </p:txBody>
      </p:sp>
      <p:sp>
        <p:nvSpPr>
          <p:cNvPr id="4" name="Slide Number Placeholder 3"/>
          <p:cNvSpPr>
            <a:spLocks noGrp="1"/>
          </p:cNvSpPr>
          <p:nvPr>
            <p:ph type="sldNum" sz="quarter" idx="10"/>
          </p:nvPr>
        </p:nvSpPr>
        <p:spPr/>
        <p:txBody>
          <a:bodyPr/>
          <a:lstStyle/>
          <a:p>
            <a:fld id="{69C971FF-EF28-4195-A575-329446EFAA55}" type="slidenum">
              <a:rPr lang="en-US" smtClean="0"/>
              <a:t>13</a:t>
            </a:fld>
            <a:endParaRPr lang="en-US"/>
          </a:p>
        </p:txBody>
      </p:sp>
    </p:spTree>
    <p:extLst>
      <p:ext uri="{BB962C8B-B14F-4D97-AF65-F5344CB8AC3E}">
        <p14:creationId xmlns:p14="http://schemas.microsoft.com/office/powerpoint/2010/main" val="18454374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There are even examples of facilities that have undergone the transition from the retributive model to the progression model with positive results. One of those examples is Las Colinas in San Diego, California.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lumMod val="50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The image shown on the left shows the facility before any renovations were done, the image on the right shows one of the interiors after the renovation was complete. The designers for this project looked at this renovation as a way to build a community aspect within the prison grounds. They looked at what is needed on a day to day level and provided that for the women who inhabit the spaces. This facility functions more as a small community rather than a prison. This offers the opportunity to learn and grow in a safe, secure environment before reentering society. </a:t>
            </a:r>
            <a:endParaRPr lang="en-US" dirty="0"/>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14</a:t>
            </a:fld>
            <a:endParaRPr lang="en-US"/>
          </a:p>
        </p:txBody>
      </p:sp>
    </p:spTree>
    <p:extLst>
      <p:ext uri="{BB962C8B-B14F-4D97-AF65-F5344CB8AC3E}">
        <p14:creationId xmlns:p14="http://schemas.microsoft.com/office/powerpoint/2010/main" val="1467777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 looked into examples from Spain, Austria, and the United States but focused most of my time on Scandinavian prisons. Norway is probably the most well known country in terms of progressive prison design which offered the best insight into the positive impact this kind of design can have on a community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15</a:t>
            </a:fld>
            <a:endParaRPr lang="en-US"/>
          </a:p>
        </p:txBody>
      </p:sp>
    </p:spTree>
    <p:extLst>
      <p:ext uri="{BB962C8B-B14F-4D97-AF65-F5344CB8AC3E}">
        <p14:creationId xmlns:p14="http://schemas.microsoft.com/office/powerpoint/2010/main" val="34009738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researching different types of progressive prisons, I worked to design my own version in a low security facility. I decided to remain on the current site of Missouri River Correctional Center because of the established land that is already there. I also thought the landscape was beautiful and offered plenty of room for what I wanted to accomplish. </a:t>
            </a:r>
          </a:p>
        </p:txBody>
      </p:sp>
      <p:sp>
        <p:nvSpPr>
          <p:cNvPr id="4" name="Slide Number Placeholder 3"/>
          <p:cNvSpPr>
            <a:spLocks noGrp="1"/>
          </p:cNvSpPr>
          <p:nvPr>
            <p:ph type="sldNum" sz="quarter" idx="10"/>
          </p:nvPr>
        </p:nvSpPr>
        <p:spPr/>
        <p:txBody>
          <a:bodyPr/>
          <a:lstStyle/>
          <a:p>
            <a:fld id="{69C971FF-EF28-4195-A575-329446EFAA55}" type="slidenum">
              <a:rPr lang="en-US" smtClean="0"/>
              <a:t>16</a:t>
            </a:fld>
            <a:endParaRPr lang="en-US"/>
          </a:p>
        </p:txBody>
      </p:sp>
    </p:spTree>
    <p:extLst>
      <p:ext uri="{BB962C8B-B14F-4D97-AF65-F5344CB8AC3E}">
        <p14:creationId xmlns:p14="http://schemas.microsoft.com/office/powerpoint/2010/main" val="30740668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site of MRCC is about 900 acres in total and incorporates a lot of aspects that might seem strange when talking about the grounds for a correctional center. There is land for sheep grazing, there is also dog kennels which are used for inmates to train dogs. Along with the animals on campus, there is a large irrigated field that is rented to a farmer who maintains the land on the South Eastern corner of the property. </a:t>
            </a:r>
          </a:p>
        </p:txBody>
      </p:sp>
      <p:sp>
        <p:nvSpPr>
          <p:cNvPr id="4" name="Slide Number Placeholder 3"/>
          <p:cNvSpPr>
            <a:spLocks noGrp="1"/>
          </p:cNvSpPr>
          <p:nvPr>
            <p:ph type="sldNum" sz="quarter" idx="10"/>
          </p:nvPr>
        </p:nvSpPr>
        <p:spPr/>
        <p:txBody>
          <a:bodyPr/>
          <a:lstStyle/>
          <a:p>
            <a:fld id="{69C971FF-EF28-4195-A575-329446EFAA55}" type="slidenum">
              <a:rPr lang="en-US" smtClean="0"/>
              <a:t>17</a:t>
            </a:fld>
            <a:endParaRPr lang="en-US"/>
          </a:p>
        </p:txBody>
      </p:sp>
    </p:spTree>
    <p:extLst>
      <p:ext uri="{BB962C8B-B14F-4D97-AF65-F5344CB8AC3E}">
        <p14:creationId xmlns:p14="http://schemas.microsoft.com/office/powerpoint/2010/main" val="1947235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how large the site is I could have decided to design almost anywhere but I wanted to preserve as many of the old oak trees as possible. Instead, I incorporated paths that wind through the site where inmates and their families can explore the natural landscape of the site. </a:t>
            </a:r>
          </a:p>
        </p:txBody>
      </p:sp>
      <p:sp>
        <p:nvSpPr>
          <p:cNvPr id="4" name="Slide Number Placeholder 3"/>
          <p:cNvSpPr>
            <a:spLocks noGrp="1"/>
          </p:cNvSpPr>
          <p:nvPr>
            <p:ph type="sldNum" sz="quarter" idx="10"/>
          </p:nvPr>
        </p:nvSpPr>
        <p:spPr/>
        <p:txBody>
          <a:bodyPr/>
          <a:lstStyle/>
          <a:p>
            <a:fld id="{69C971FF-EF28-4195-A575-329446EFAA55}" type="slidenum">
              <a:rPr lang="en-US" smtClean="0"/>
              <a:t>18</a:t>
            </a:fld>
            <a:endParaRPr lang="en-US"/>
          </a:p>
        </p:txBody>
      </p:sp>
    </p:spTree>
    <p:extLst>
      <p:ext uri="{BB962C8B-B14F-4D97-AF65-F5344CB8AC3E}">
        <p14:creationId xmlns:p14="http://schemas.microsoft.com/office/powerpoint/2010/main" val="3764839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circular layout of the buildings came from some of my initial research into the history of prisons. Panopticon was an idea that allowed the inmates no interaction and no privacy. Everyone was reduced to a cell where they were watched at all times by a central guard tower. The circular layout shows where we came and where we can go from here. Instead of a guard tower in the middle to show intimidation, there is a tree at the center of it all to represent hope and growth. </a:t>
            </a:r>
          </a:p>
        </p:txBody>
      </p:sp>
      <p:sp>
        <p:nvSpPr>
          <p:cNvPr id="4" name="Slide Number Placeholder 3"/>
          <p:cNvSpPr>
            <a:spLocks noGrp="1"/>
          </p:cNvSpPr>
          <p:nvPr>
            <p:ph type="sldNum" sz="quarter" idx="10"/>
          </p:nvPr>
        </p:nvSpPr>
        <p:spPr/>
        <p:txBody>
          <a:bodyPr/>
          <a:lstStyle/>
          <a:p>
            <a:fld id="{69C971FF-EF28-4195-A575-329446EFAA55}" type="slidenum">
              <a:rPr lang="en-US" smtClean="0"/>
              <a:t>19</a:t>
            </a:fld>
            <a:endParaRPr lang="en-US"/>
          </a:p>
        </p:txBody>
      </p:sp>
    </p:spTree>
    <p:extLst>
      <p:ext uri="{BB962C8B-B14F-4D97-AF65-F5344CB8AC3E}">
        <p14:creationId xmlns:p14="http://schemas.microsoft.com/office/powerpoint/2010/main" val="2467540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One of the ways we can do that is by using evidence based design when planning for a prison. I set out to research this idea and study how the architecture of correctional facilities impacts inmates.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lumMod val="50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So to take you way back to the beginning, before the school year started, I spent a lot of time thinking about what I would want to design for my thesis. I knew it had to be something interesting and something complicated enough to hold my attention for several months. This would be the longest project we have worked on in our education to date.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lumMod val="50000"/>
                </a:schemeClr>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971FF-EF28-4195-A575-329446EFAA55}" type="slidenum">
              <a:rPr lang="en-US" smtClean="0"/>
              <a:t>2</a:t>
            </a:fld>
            <a:endParaRPr lang="en-US"/>
          </a:p>
        </p:txBody>
      </p:sp>
    </p:spTree>
    <p:extLst>
      <p:ext uri="{BB962C8B-B14F-4D97-AF65-F5344CB8AC3E}">
        <p14:creationId xmlns:p14="http://schemas.microsoft.com/office/powerpoint/2010/main" val="29042134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that I will walk you through each of the buildings and the steps I took to get to the final solution</a:t>
            </a:r>
          </a:p>
        </p:txBody>
      </p:sp>
      <p:sp>
        <p:nvSpPr>
          <p:cNvPr id="4" name="Slide Number Placeholder 3"/>
          <p:cNvSpPr>
            <a:spLocks noGrp="1"/>
          </p:cNvSpPr>
          <p:nvPr>
            <p:ph type="sldNum" sz="quarter" idx="10"/>
          </p:nvPr>
        </p:nvSpPr>
        <p:spPr/>
        <p:txBody>
          <a:bodyPr/>
          <a:lstStyle/>
          <a:p>
            <a:fld id="{69C971FF-EF28-4195-A575-329446EFAA55}" type="slidenum">
              <a:rPr lang="en-US" smtClean="0"/>
              <a:t>20</a:t>
            </a:fld>
            <a:endParaRPr lang="en-US"/>
          </a:p>
        </p:txBody>
      </p:sp>
    </p:spTree>
    <p:extLst>
      <p:ext uri="{BB962C8B-B14F-4D97-AF65-F5344CB8AC3E}">
        <p14:creationId xmlns:p14="http://schemas.microsoft.com/office/powerpoint/2010/main" val="37820925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The first building I started designing was the shared dorm space because I knew it would be one of the most complex buildings due to the wide variety of spaces within it. The spaces ranged from staff offices and break rooms to inmate sleeping quarters and day rooms. I went through a lot of different designs before I settled on one that I thought worked best. It allows for a lot of open community spaces while creating a natural barrier to the wings which are more private spaces.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21</a:t>
            </a:fld>
            <a:endParaRPr lang="en-US"/>
          </a:p>
        </p:txBody>
      </p:sp>
    </p:spTree>
    <p:extLst>
      <p:ext uri="{BB962C8B-B14F-4D97-AF65-F5344CB8AC3E}">
        <p14:creationId xmlns:p14="http://schemas.microsoft.com/office/powerpoint/2010/main" val="5650319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During the interview process I met with the warden of MRCC to discuss what they would want in a remodel. One of the biggest things I took away from the meeting was their dire need for more staff spaces. They are currently using closets as offices and even that does not provide them with enough space. In my final design I added offices for every staff member along with a conference room and break room. While the main focus for this project is the inmates, staff retention and moral are important factors to consider.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22</a:t>
            </a:fld>
            <a:endParaRPr lang="en-US"/>
          </a:p>
        </p:txBody>
      </p:sp>
    </p:spTree>
    <p:extLst>
      <p:ext uri="{BB962C8B-B14F-4D97-AF65-F5344CB8AC3E}">
        <p14:creationId xmlns:p14="http://schemas.microsoft.com/office/powerpoint/2010/main" val="3698645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 think this is one of the most important buildings on the campus. I read articles about the importance of family interaction while incarcerated but it really struck home listening to a podcast called Ear Hustle. It is recorded from inside San Quintin State Penitentiary and available for the public to listen to. A couple of the episodes talked about the anticipation that is felt by an inmate waiting for a visit with family and the extended feeling of happiness that is felt even after they leave.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lumMod val="50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 I wanted to create a space that was open and inviting. The high ceilings and expansive windows allow for tons of natural light and views of the forest on the edge of campus. This image depicts the family meeting room where inmates can hang out or play board games with their families. Because they do not get any real private moments together I thought of this place as a kind of family room setting. Think of your family sitting around the kitchen table talking or playing games on game night- I wanted to bring that same feeling into this space. </a:t>
            </a:r>
          </a:p>
        </p:txBody>
      </p:sp>
      <p:sp>
        <p:nvSpPr>
          <p:cNvPr id="4" name="Slide Number Placeholder 3"/>
          <p:cNvSpPr>
            <a:spLocks noGrp="1"/>
          </p:cNvSpPr>
          <p:nvPr>
            <p:ph type="sldNum" sz="quarter" idx="10"/>
          </p:nvPr>
        </p:nvSpPr>
        <p:spPr/>
        <p:txBody>
          <a:bodyPr/>
          <a:lstStyle/>
          <a:p>
            <a:fld id="{69C971FF-EF28-4195-A575-329446EFAA55}" type="slidenum">
              <a:rPr lang="en-US" smtClean="0"/>
              <a:t>23</a:t>
            </a:fld>
            <a:endParaRPr lang="en-US"/>
          </a:p>
        </p:txBody>
      </p:sp>
    </p:spTree>
    <p:extLst>
      <p:ext uri="{BB962C8B-B14F-4D97-AF65-F5344CB8AC3E}">
        <p14:creationId xmlns:p14="http://schemas.microsoft.com/office/powerpoint/2010/main" val="4297577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This image shows the reflection space. Incarceration allows for a lot of self reflection and I believe it is important to have a space dedicated to that. This could be used for a church service of any religious denomination or could be used as a large group gathering place for things such as graduation ceremonies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24</a:t>
            </a:fld>
            <a:endParaRPr lang="en-US"/>
          </a:p>
        </p:txBody>
      </p:sp>
    </p:spTree>
    <p:extLst>
      <p:ext uri="{BB962C8B-B14F-4D97-AF65-F5344CB8AC3E}">
        <p14:creationId xmlns:p14="http://schemas.microsoft.com/office/powerpoint/2010/main" val="35469321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During my talk with the warden at MRCC we discussed his thoughts on solitary confinement. Because this is a low security facility there should be no need for solitary condiment. Instead I included two private “cool down rooms” these are intended for the men to take a few minutes to cool down or collect their thoughts. A large portion of the population here would live in shared dorms which does not allow for a lot of privacy or alone time. These rooms would give them the opportunity to remove themselves from a negative situation.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25</a:t>
            </a:fld>
            <a:endParaRPr lang="en-US"/>
          </a:p>
        </p:txBody>
      </p:sp>
    </p:spTree>
    <p:extLst>
      <p:ext uri="{BB962C8B-B14F-4D97-AF65-F5344CB8AC3E}">
        <p14:creationId xmlns:p14="http://schemas.microsoft.com/office/powerpoint/2010/main" val="3918425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During my research I read a lot about the importance of education in the rehabilitation process. Some prisons offer as much as graduate level courses to inmates who want to further their education. I see no reason why MRCC cant make the move toward offering higher level education courses here.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26</a:t>
            </a:fld>
            <a:endParaRPr lang="en-US"/>
          </a:p>
        </p:txBody>
      </p:sp>
    </p:spTree>
    <p:extLst>
      <p:ext uri="{BB962C8B-B14F-4D97-AF65-F5344CB8AC3E}">
        <p14:creationId xmlns:p14="http://schemas.microsoft.com/office/powerpoint/2010/main" val="25989618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Studies show that a higher level of education directly correlates with a lower level of crime. If we can work to educate the individuals who have fallen into this cycle of incarceration and release maybe we can break the cycle which will change the future of incarceration</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27</a:t>
            </a:fld>
            <a:endParaRPr lang="en-US"/>
          </a:p>
        </p:txBody>
      </p:sp>
    </p:spTree>
    <p:extLst>
      <p:ext uri="{BB962C8B-B14F-4D97-AF65-F5344CB8AC3E}">
        <p14:creationId xmlns:p14="http://schemas.microsoft.com/office/powerpoint/2010/main" val="407174421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Including rooms where a typical class can take place allows for the opportunity for advancement in their education. They can work towards getting their GED or use the computer lab to take college courses online. The second floor of the education building is comprised of a library and open study space. This allows for inmates to study and learn together. </a:t>
            </a:r>
          </a:p>
        </p:txBody>
      </p:sp>
      <p:sp>
        <p:nvSpPr>
          <p:cNvPr id="4" name="Slide Number Placeholder 3"/>
          <p:cNvSpPr>
            <a:spLocks noGrp="1"/>
          </p:cNvSpPr>
          <p:nvPr>
            <p:ph type="sldNum" sz="quarter" idx="10"/>
          </p:nvPr>
        </p:nvSpPr>
        <p:spPr/>
        <p:txBody>
          <a:bodyPr/>
          <a:lstStyle/>
          <a:p>
            <a:fld id="{69C971FF-EF28-4195-A575-329446EFAA55}" type="slidenum">
              <a:rPr lang="en-US" smtClean="0"/>
              <a:t>28</a:t>
            </a:fld>
            <a:endParaRPr lang="en-US"/>
          </a:p>
        </p:txBody>
      </p:sp>
    </p:spTree>
    <p:extLst>
      <p:ext uri="{BB962C8B-B14F-4D97-AF65-F5344CB8AC3E}">
        <p14:creationId xmlns:p14="http://schemas.microsoft.com/office/powerpoint/2010/main" val="30445774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The gymnasium really allowed me to play with different ideas of what is possible in this space. In my initial sketches I had a small workout room with little natural light. I quickly moved away from that to give inmates the opportunity to use this space as we use a gym. When we are upset or frustrated we go for a run or blow off some steam with a workout so why do we expect that men in a naturally high stress environment should not be afforded the same opportunities? I included two full size basketball courts with a track on the mezzanine level, free weights, and rooms that can be used for dance class, yoga, meditation, or something else completely.</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29</a:t>
            </a:fld>
            <a:endParaRPr lang="en-US"/>
          </a:p>
        </p:txBody>
      </p:sp>
    </p:spTree>
    <p:extLst>
      <p:ext uri="{BB962C8B-B14F-4D97-AF65-F5344CB8AC3E}">
        <p14:creationId xmlns:p14="http://schemas.microsoft.com/office/powerpoint/2010/main" val="13898115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My dad and I were driving through St. Cloud and I was struck by how beautiful the Saint Cloud prison was. I had seen it countless times but this time I really looked at it- the huge old structure looks more like a castle than a prison. This made me wonder why we stopped designing prisons with the same care and craft that goes into other public works projects. It wasn’t a hard question to speculate about - In my opinion, we have started caring too much about what is housed within the building rather than focusing on the actual building.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3</a:t>
            </a:fld>
            <a:endParaRPr lang="en-US"/>
          </a:p>
        </p:txBody>
      </p:sp>
    </p:spTree>
    <p:extLst>
      <p:ext uri="{BB962C8B-B14F-4D97-AF65-F5344CB8AC3E}">
        <p14:creationId xmlns:p14="http://schemas.microsoft.com/office/powerpoint/2010/main" val="3503113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Including basketball courts and a track might seem like a luxury to some, but it was actually very strategic. Playing team sports is a great way to teach team building skills, anger management, and work on problem solving. Each of these things are a part of daily life and can be taught during incarceration. Having an indoor recreation area was important because of the location of this facility. No one should be expected to play a game of basketball outside in North Dakota in January. </a:t>
            </a:r>
          </a:p>
        </p:txBody>
      </p:sp>
      <p:sp>
        <p:nvSpPr>
          <p:cNvPr id="4" name="Slide Number Placeholder 3"/>
          <p:cNvSpPr>
            <a:spLocks noGrp="1"/>
          </p:cNvSpPr>
          <p:nvPr>
            <p:ph type="sldNum" sz="quarter" idx="10"/>
          </p:nvPr>
        </p:nvSpPr>
        <p:spPr/>
        <p:txBody>
          <a:bodyPr/>
          <a:lstStyle/>
          <a:p>
            <a:fld id="{69C971FF-EF28-4195-A575-329446EFAA55}" type="slidenum">
              <a:rPr lang="en-US" smtClean="0"/>
              <a:t>30</a:t>
            </a:fld>
            <a:endParaRPr lang="en-US"/>
          </a:p>
        </p:txBody>
      </p:sp>
    </p:spTree>
    <p:extLst>
      <p:ext uri="{BB962C8B-B14F-4D97-AF65-F5344CB8AC3E}">
        <p14:creationId xmlns:p14="http://schemas.microsoft.com/office/powerpoint/2010/main" val="33166517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I stared this building, I imagined it to be something like a college dorm. Each person would get a single room with a shared bathroom between and it would be their responsibility to clean them. </a:t>
            </a:r>
          </a:p>
        </p:txBody>
      </p:sp>
      <p:sp>
        <p:nvSpPr>
          <p:cNvPr id="4" name="Slide Number Placeholder 3"/>
          <p:cNvSpPr>
            <a:spLocks noGrp="1"/>
          </p:cNvSpPr>
          <p:nvPr>
            <p:ph type="sldNum" sz="quarter" idx="10"/>
          </p:nvPr>
        </p:nvSpPr>
        <p:spPr/>
        <p:txBody>
          <a:bodyPr/>
          <a:lstStyle/>
          <a:p>
            <a:fld id="{69C971FF-EF28-4195-A575-329446EFAA55}" type="slidenum">
              <a:rPr lang="en-US" smtClean="0"/>
              <a:t>31</a:t>
            </a:fld>
            <a:endParaRPr lang="en-US"/>
          </a:p>
        </p:txBody>
      </p:sp>
    </p:spTree>
    <p:extLst>
      <p:ext uri="{BB962C8B-B14F-4D97-AF65-F5344CB8AC3E}">
        <p14:creationId xmlns:p14="http://schemas.microsoft.com/office/powerpoint/2010/main" val="373563480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major issue to consider when preparing men to reenter society is how they have lived for the past several years. A lot of men do not know how to deal with the silence they experience when trying to go to bed at night. Imagine living for 5 years with no walls to close off the sound of your neighbors and then one day trying to fall asleep in complete silence. It would be maddening for anyone. Moving from a shared dorm to a single dorm before leaving prison allows for a smooth transition. </a:t>
            </a:r>
          </a:p>
        </p:txBody>
      </p:sp>
      <p:sp>
        <p:nvSpPr>
          <p:cNvPr id="4" name="Slide Number Placeholder 3"/>
          <p:cNvSpPr>
            <a:spLocks noGrp="1"/>
          </p:cNvSpPr>
          <p:nvPr>
            <p:ph type="sldNum" sz="quarter" idx="10"/>
          </p:nvPr>
        </p:nvSpPr>
        <p:spPr/>
        <p:txBody>
          <a:bodyPr/>
          <a:lstStyle/>
          <a:p>
            <a:fld id="{69C971FF-EF28-4195-A575-329446EFAA55}" type="slidenum">
              <a:rPr lang="en-US" smtClean="0"/>
              <a:t>32</a:t>
            </a:fld>
            <a:endParaRPr lang="en-US"/>
          </a:p>
        </p:txBody>
      </p:sp>
    </p:spTree>
    <p:extLst>
      <p:ext uri="{BB962C8B-B14F-4D97-AF65-F5344CB8AC3E}">
        <p14:creationId xmlns:p14="http://schemas.microsoft.com/office/powerpoint/2010/main" val="2882200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thought of the cafeteria as a place to encompass a few of the ideas I had been studying- I aimed to design it in a way that would encourage the growth of a community as well as allowing for views of nature.</a:t>
            </a:r>
          </a:p>
        </p:txBody>
      </p:sp>
      <p:sp>
        <p:nvSpPr>
          <p:cNvPr id="4" name="Slide Number Placeholder 3"/>
          <p:cNvSpPr>
            <a:spLocks noGrp="1"/>
          </p:cNvSpPr>
          <p:nvPr>
            <p:ph type="sldNum" sz="quarter" idx="10"/>
          </p:nvPr>
        </p:nvSpPr>
        <p:spPr/>
        <p:txBody>
          <a:bodyPr/>
          <a:lstStyle/>
          <a:p>
            <a:fld id="{69C971FF-EF28-4195-A575-329446EFAA55}" type="slidenum">
              <a:rPr lang="en-US" smtClean="0"/>
              <a:t>33</a:t>
            </a:fld>
            <a:endParaRPr lang="en-US"/>
          </a:p>
        </p:txBody>
      </p:sp>
    </p:spTree>
    <p:extLst>
      <p:ext uri="{BB962C8B-B14F-4D97-AF65-F5344CB8AC3E}">
        <p14:creationId xmlns:p14="http://schemas.microsoft.com/office/powerpoint/2010/main" val="39197088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idea behind the cafeteria was to provide an oasis of sorts. The cafeteria is a place that most inmates will come to at least two times a day so I wanted it to allow for a dream of what life there is to come. Thinking about the summer sun when it is -30 degrees outside or thinking about places they will be able to visit after they leave here promotes a different way of thinking</a:t>
            </a:r>
          </a:p>
        </p:txBody>
      </p:sp>
      <p:sp>
        <p:nvSpPr>
          <p:cNvPr id="4" name="Slide Number Placeholder 3"/>
          <p:cNvSpPr>
            <a:spLocks noGrp="1"/>
          </p:cNvSpPr>
          <p:nvPr>
            <p:ph type="sldNum" sz="quarter" idx="10"/>
          </p:nvPr>
        </p:nvSpPr>
        <p:spPr/>
        <p:txBody>
          <a:bodyPr/>
          <a:lstStyle/>
          <a:p>
            <a:fld id="{69C971FF-EF28-4195-A575-329446EFAA55}" type="slidenum">
              <a:rPr lang="en-US" smtClean="0"/>
              <a:t>34</a:t>
            </a:fld>
            <a:endParaRPr lang="en-US"/>
          </a:p>
        </p:txBody>
      </p:sp>
    </p:spTree>
    <p:extLst>
      <p:ext uri="{BB962C8B-B14F-4D97-AF65-F5344CB8AC3E}">
        <p14:creationId xmlns:p14="http://schemas.microsoft.com/office/powerpoint/2010/main" val="3650211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will end with a quote I found through my research that I believe speaks to what I want to accomplish with my project. </a:t>
            </a:r>
          </a:p>
        </p:txBody>
      </p:sp>
      <p:sp>
        <p:nvSpPr>
          <p:cNvPr id="4" name="Slide Number Placeholder 3"/>
          <p:cNvSpPr>
            <a:spLocks noGrp="1"/>
          </p:cNvSpPr>
          <p:nvPr>
            <p:ph type="sldNum" sz="quarter" idx="10"/>
          </p:nvPr>
        </p:nvSpPr>
        <p:spPr/>
        <p:txBody>
          <a:bodyPr/>
          <a:lstStyle/>
          <a:p>
            <a:fld id="{69C971FF-EF28-4195-A575-329446EFAA55}" type="slidenum">
              <a:rPr lang="en-US" smtClean="0"/>
              <a:t>35</a:t>
            </a:fld>
            <a:endParaRPr lang="en-US"/>
          </a:p>
        </p:txBody>
      </p:sp>
    </p:spTree>
    <p:extLst>
      <p:ext uri="{BB962C8B-B14F-4D97-AF65-F5344CB8AC3E}">
        <p14:creationId xmlns:p14="http://schemas.microsoft.com/office/powerpoint/2010/main" val="1646657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For example, an Apple store gets a beautiful building to house the beautiful products that are sold there. Why do we give humans less of a home than we do material goods? This issue goes to show American priorities. We care more about our material goods and precious technology than the millions of people spending time behind bars</a:t>
            </a:r>
          </a:p>
          <a:p>
            <a:endParaRPr lang="en-US" sz="1200" kern="1200" dirty="0">
              <a:solidFill>
                <a:schemeClr val="tx1">
                  <a:lumMod val="50000"/>
                </a:schemeClr>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C971FF-EF28-4195-A575-329446EFAA55}" type="slidenum">
              <a:rPr lang="en-US" smtClean="0"/>
              <a:t>4</a:t>
            </a:fld>
            <a:endParaRPr lang="en-US"/>
          </a:p>
        </p:txBody>
      </p:sp>
    </p:spTree>
    <p:extLst>
      <p:ext uri="{BB962C8B-B14F-4D97-AF65-F5344CB8AC3E}">
        <p14:creationId xmlns:p14="http://schemas.microsoft.com/office/powerpoint/2010/main" val="1334945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I believe that the conversation surrounding prisons needs to change; but it can’t until people realize its importance. How many people do you think really, truly care about the way a correctional center is designed or run? How many people realize the impact that can be made?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5</a:t>
            </a:fld>
            <a:endParaRPr lang="en-US"/>
          </a:p>
        </p:txBody>
      </p:sp>
    </p:spTree>
    <p:extLst>
      <p:ext uri="{BB962C8B-B14F-4D97-AF65-F5344CB8AC3E}">
        <p14:creationId xmlns:p14="http://schemas.microsoft.com/office/powerpoint/2010/main" val="17075635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lumMod val="50000"/>
                  </a:schemeClr>
                </a:solidFill>
                <a:effectLst/>
                <a:latin typeface="+mn-lt"/>
                <a:ea typeface="+mn-ea"/>
                <a:cs typeface="+mn-cs"/>
              </a:rPr>
              <a:t>It seems as though people only begin to care about the design of correctional facilities when they start looking “too nice”. People often forget or ignore the fact that the way a correctional center is designed can improve staff retention, inmate attitudes, and can actually help to lower the rate of recidivism.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6</a:t>
            </a:fld>
            <a:endParaRPr lang="en-US"/>
          </a:p>
        </p:txBody>
      </p:sp>
    </p:spTree>
    <p:extLst>
      <p:ext uri="{BB962C8B-B14F-4D97-AF65-F5344CB8AC3E}">
        <p14:creationId xmlns:p14="http://schemas.microsoft.com/office/powerpoint/2010/main" val="2093848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Recidivism is defined as the tendency of a convicted criminal to reoffend. Currently the rate of recidivism in the United States is about 80% within the first 5 years of being released. To compare, the rate of recidivism in Norway is about 20%. </a:t>
            </a:r>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7</a:t>
            </a:fld>
            <a:endParaRPr lang="en-US"/>
          </a:p>
        </p:txBody>
      </p:sp>
    </p:spTree>
    <p:extLst>
      <p:ext uri="{BB962C8B-B14F-4D97-AF65-F5344CB8AC3E}">
        <p14:creationId xmlns:p14="http://schemas.microsoft.com/office/powerpoint/2010/main" val="2060652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lumMod val="50000"/>
                  </a:schemeClr>
                </a:solidFill>
                <a:effectLst/>
                <a:latin typeface="+mn-lt"/>
                <a:ea typeface="+mn-ea"/>
                <a:cs typeface="+mn-cs"/>
              </a:rPr>
              <a:t>Prison expert Isabel Hight says that </a:t>
            </a:r>
            <a:r>
              <a:rPr lang="en-US" sz="1200" b="0" i="0" u="none" strike="noStrike" kern="1200" dirty="0">
                <a:solidFill>
                  <a:schemeClr val="tx1">
                    <a:lumMod val="50000"/>
                  </a:schemeClr>
                </a:solidFill>
                <a:effectLst/>
                <a:latin typeface="+mn-lt"/>
                <a:ea typeface="+mn-ea"/>
                <a:cs typeface="+mn-cs"/>
              </a:rPr>
              <a:t>architecture</a:t>
            </a:r>
            <a:r>
              <a:rPr lang="en-US" sz="1200" b="0" i="0" kern="1200" dirty="0">
                <a:solidFill>
                  <a:schemeClr val="tx1">
                    <a:lumMod val="50000"/>
                  </a:schemeClr>
                </a:solidFill>
                <a:effectLst/>
                <a:latin typeface="+mn-lt"/>
                <a:ea typeface="+mn-ea"/>
                <a:cs typeface="+mn-cs"/>
              </a:rPr>
              <a:t> sends a silent message to everyone walking into any place. It tells you what to expect and where the limits of behavior are. Prisons are the same. She says: In my view, design is crucial to creating an environment in which prisoners can live and not become institutionalized. This means providing spaces for staying in contact with families, work, education, and playing sport.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lumMod val="50000"/>
                </a:schemeClr>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lumMod val="50000"/>
                  </a:schemeClr>
                </a:solidFill>
                <a:effectLst/>
                <a:latin typeface="+mn-lt"/>
                <a:ea typeface="+mn-ea"/>
                <a:cs typeface="+mn-cs"/>
              </a:rPr>
              <a:t>I found this article after I had started designing but it aligns directly with what I believe. </a:t>
            </a:r>
            <a:endParaRPr lang="en-US" b="0" dirty="0"/>
          </a:p>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8</a:t>
            </a:fld>
            <a:endParaRPr lang="en-US"/>
          </a:p>
        </p:txBody>
      </p:sp>
    </p:spTree>
    <p:extLst>
      <p:ext uri="{BB962C8B-B14F-4D97-AF65-F5344CB8AC3E}">
        <p14:creationId xmlns:p14="http://schemas.microsoft.com/office/powerpoint/2010/main" val="3366959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lumMod val="50000"/>
                  </a:schemeClr>
                </a:solidFill>
                <a:effectLst/>
                <a:latin typeface="+mn-lt"/>
                <a:ea typeface="+mn-ea"/>
                <a:cs typeface="+mn-cs"/>
              </a:rPr>
              <a:t>I stated my theoretical premise to be the research of healthy prison design on a global scale. I aimed to study how the oppressive nature of prisons affects both the inmates and staff. With the results from my research I decided on the best way to redesign an existing facility. I did this by comparing examples from around the world and then evaluating results from each of them. </a:t>
            </a:r>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9</a:t>
            </a:fld>
            <a:endParaRPr lang="en-US"/>
          </a:p>
        </p:txBody>
      </p:sp>
    </p:spTree>
    <p:extLst>
      <p:ext uri="{BB962C8B-B14F-4D97-AF65-F5344CB8AC3E}">
        <p14:creationId xmlns:p14="http://schemas.microsoft.com/office/powerpoint/2010/main" val="3589467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58A2BB-B518-41B3-AC49-5398965ACECF}"/>
              </a:ext>
            </a:extLst>
          </p:cNvPr>
          <p:cNvSpPr>
            <a:spLocks noGrp="1"/>
          </p:cNvSpPr>
          <p:nvPr>
            <p:ph type="ctrTitle"/>
          </p:nvPr>
        </p:nvSpPr>
        <p:spPr>
          <a:xfrm>
            <a:off x="1523603" y="1122363"/>
            <a:ext cx="9141619" cy="2387600"/>
          </a:xfrm>
        </p:spPr>
        <p:txBody>
          <a:bodyPr anchor="b"/>
          <a:lstStyle>
            <a:lvl1pPr algn="ctr">
              <a:defRPr sz="5998"/>
            </a:lvl1pPr>
          </a:lstStyle>
          <a:p>
            <a:r>
              <a:rPr lang="en-US"/>
              <a:t>Click to edit Master title style</a:t>
            </a:r>
          </a:p>
        </p:txBody>
      </p:sp>
      <p:sp>
        <p:nvSpPr>
          <p:cNvPr id="3" name="Subtitle 2">
            <a:extLst>
              <a:ext uri="{FF2B5EF4-FFF2-40B4-BE49-F238E27FC236}">
                <a16:creationId xmlns:a16="http://schemas.microsoft.com/office/drawing/2014/main" id="{EDE976C6-F55D-4546-8767-4EBDCC04AF55}"/>
              </a:ext>
            </a:extLst>
          </p:cNvPr>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F41A88A-EDB3-4963-8F54-8361C0CBD6FC}"/>
              </a:ext>
            </a:extLst>
          </p:cNvPr>
          <p:cNvSpPr>
            <a:spLocks noGrp="1"/>
          </p:cNvSpPr>
          <p:nvPr>
            <p:ph type="dt" sz="half" idx="10"/>
          </p:nvPr>
        </p:nvSpPr>
        <p:spPr/>
        <p:txBody>
          <a:bodyPr/>
          <a:lstStyle/>
          <a:p>
            <a:fld id="{A844B9D5-882D-4F9D-A896-FC00470FA0A6}" type="datetimeFigureOut">
              <a:rPr lang="en-US" smtClean="0"/>
              <a:t>5/7/2018</a:t>
            </a:fld>
            <a:endParaRPr lang="en-US"/>
          </a:p>
        </p:txBody>
      </p:sp>
      <p:sp>
        <p:nvSpPr>
          <p:cNvPr id="5" name="Footer Placeholder 4">
            <a:extLst>
              <a:ext uri="{FF2B5EF4-FFF2-40B4-BE49-F238E27FC236}">
                <a16:creationId xmlns:a16="http://schemas.microsoft.com/office/drawing/2014/main" id="{24944328-EB91-4133-9EE0-FDB74345FE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EF2E7C3-1BF4-455E-8482-4E9A051B0AB8}"/>
              </a:ext>
            </a:extLst>
          </p:cNvPr>
          <p:cNvSpPr>
            <a:spLocks noGrp="1"/>
          </p:cNvSpPr>
          <p:nvPr>
            <p:ph type="sldNum" sz="quarter" idx="12"/>
          </p:nvPr>
        </p:nvSpPr>
        <p:spPr/>
        <p:txBody>
          <a:bodyPr/>
          <a:lstStyle/>
          <a:p>
            <a:fld id="{1380BE00-6D14-4BFB-95CF-0032CA897E03}" type="slidenum">
              <a:rPr lang="en-US" smtClean="0"/>
              <a:t>‹#›</a:t>
            </a:fld>
            <a:endParaRPr lang="en-US"/>
          </a:p>
        </p:txBody>
      </p:sp>
    </p:spTree>
    <p:extLst>
      <p:ext uri="{BB962C8B-B14F-4D97-AF65-F5344CB8AC3E}">
        <p14:creationId xmlns:p14="http://schemas.microsoft.com/office/powerpoint/2010/main" val="1690558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6DF6F-A37B-41F3-B2B3-D2FF4CE3A03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8BC60F4-EC80-4508-AB56-D397E79251A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1A56DC3-8825-419B-875D-B7392619BF68}"/>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5" name="Footer Placeholder 4">
            <a:extLst>
              <a:ext uri="{FF2B5EF4-FFF2-40B4-BE49-F238E27FC236}">
                <a16:creationId xmlns:a16="http://schemas.microsoft.com/office/drawing/2014/main" id="{99000024-02F5-4C1E-9A92-CC843F01F6B1}"/>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A85DA10B-548A-4B02-9267-FF3809819225}"/>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50591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A28ADB-1D4B-4B0D-A7BB-8BF9D4E19CF1}"/>
              </a:ext>
            </a:extLst>
          </p:cNvPr>
          <p:cNvSpPr>
            <a:spLocks noGrp="1"/>
          </p:cNvSpPr>
          <p:nvPr>
            <p:ph type="title" orient="vert"/>
          </p:nvPr>
        </p:nvSpPr>
        <p:spPr>
          <a:xfrm>
            <a:off x="8722628" y="365125"/>
            <a:ext cx="262821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5354D39-3C61-44E0-A9C8-579F23414E0A}"/>
              </a:ext>
            </a:extLst>
          </p:cNvPr>
          <p:cNvSpPr>
            <a:spLocks noGrp="1"/>
          </p:cNvSpPr>
          <p:nvPr>
            <p:ph type="body" orient="vert" idx="1"/>
          </p:nvPr>
        </p:nvSpPr>
        <p:spPr>
          <a:xfrm>
            <a:off x="837982" y="365125"/>
            <a:ext cx="773228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A57CA8-6198-48C9-8030-2A1738DE546B}"/>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5" name="Footer Placeholder 4">
            <a:extLst>
              <a:ext uri="{FF2B5EF4-FFF2-40B4-BE49-F238E27FC236}">
                <a16:creationId xmlns:a16="http://schemas.microsoft.com/office/drawing/2014/main" id="{558625C8-AAA2-47C0-A413-65B4F3315B8F}"/>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185CAE4E-87FC-4751-B905-114EF59105A5}"/>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189879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94EAF-8B34-4E08-90DB-A00D3ECCA0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6C25273-EA45-4EA6-86F2-346B7327FD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85BDF5-4647-4F6D-BDBE-D8344E29D620}"/>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5" name="Footer Placeholder 4">
            <a:extLst>
              <a:ext uri="{FF2B5EF4-FFF2-40B4-BE49-F238E27FC236}">
                <a16:creationId xmlns:a16="http://schemas.microsoft.com/office/drawing/2014/main" id="{581D241E-0AE9-43C1-8801-687D100CCC0B}"/>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08A70F60-9154-4C81-9861-5B912AEFBCD0}"/>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97361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58C13-A062-460A-8516-7AF99FCD63B3}"/>
              </a:ext>
            </a:extLst>
          </p:cNvPr>
          <p:cNvSpPr>
            <a:spLocks noGrp="1"/>
          </p:cNvSpPr>
          <p:nvPr>
            <p:ph type="title"/>
          </p:nvPr>
        </p:nvSpPr>
        <p:spPr>
          <a:xfrm>
            <a:off x="831633" y="1709739"/>
            <a:ext cx="10512862" cy="2852737"/>
          </a:xfrm>
        </p:spPr>
        <p:txBody>
          <a:bodyPr anchor="b"/>
          <a:lstStyle>
            <a:lvl1pPr>
              <a:defRPr sz="5998"/>
            </a:lvl1pPr>
          </a:lstStyle>
          <a:p>
            <a:r>
              <a:rPr lang="en-US"/>
              <a:t>Click to edit Master title style</a:t>
            </a:r>
          </a:p>
        </p:txBody>
      </p:sp>
      <p:sp>
        <p:nvSpPr>
          <p:cNvPr id="3" name="Text Placeholder 2">
            <a:extLst>
              <a:ext uri="{FF2B5EF4-FFF2-40B4-BE49-F238E27FC236}">
                <a16:creationId xmlns:a16="http://schemas.microsoft.com/office/drawing/2014/main" id="{010BE718-72AB-40DF-9584-437BB476EB03}"/>
              </a:ext>
            </a:extLst>
          </p:cNvPr>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FFF1B2D-4254-44AD-8FBA-D7052DE290A0}"/>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5" name="Footer Placeholder 4">
            <a:extLst>
              <a:ext uri="{FF2B5EF4-FFF2-40B4-BE49-F238E27FC236}">
                <a16:creationId xmlns:a16="http://schemas.microsoft.com/office/drawing/2014/main" id="{13543718-B350-48AA-8CAF-6ED15EB1CB51}"/>
              </a:ext>
            </a:extLst>
          </p:cNvPr>
          <p:cNvSpPr>
            <a:spLocks noGrp="1"/>
          </p:cNvSpPr>
          <p:nvPr>
            <p:ph type="ftr" sz="quarter" idx="11"/>
          </p:nvPr>
        </p:nvSpPr>
        <p:spPr/>
        <p:txBody>
          <a:bodyPr/>
          <a:lstStyle/>
          <a:p>
            <a:r>
              <a:rPr lang="en-US"/>
              <a:t>Add a footer</a:t>
            </a:r>
            <a:endParaRPr lang="en-US" dirty="0"/>
          </a:p>
        </p:txBody>
      </p:sp>
      <p:sp>
        <p:nvSpPr>
          <p:cNvPr id="6" name="Slide Number Placeholder 5">
            <a:extLst>
              <a:ext uri="{FF2B5EF4-FFF2-40B4-BE49-F238E27FC236}">
                <a16:creationId xmlns:a16="http://schemas.microsoft.com/office/drawing/2014/main" id="{9A6F0808-FBFD-46F6-8727-9139F7BA1A3B}"/>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180463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56EE3-AB7C-4A29-A490-A33E14C257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FD640F9-DEC3-43B5-AFDB-26AF8724823F}"/>
              </a:ext>
            </a:extLst>
          </p:cNvPr>
          <p:cNvSpPr>
            <a:spLocks noGrp="1"/>
          </p:cNvSpPr>
          <p:nvPr>
            <p:ph sz="half" idx="1"/>
          </p:nvPr>
        </p:nvSpPr>
        <p:spPr>
          <a:xfrm>
            <a:off x="837982" y="1825625"/>
            <a:ext cx="51802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BC4AC1E-68F0-4C04-BAC5-D3F80D5DFD83}"/>
              </a:ext>
            </a:extLst>
          </p:cNvPr>
          <p:cNvSpPr>
            <a:spLocks noGrp="1"/>
          </p:cNvSpPr>
          <p:nvPr>
            <p:ph sz="half" idx="2"/>
          </p:nvPr>
        </p:nvSpPr>
        <p:spPr>
          <a:xfrm>
            <a:off x="6170592" y="1825625"/>
            <a:ext cx="5180251"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241C9C9-A3C7-418C-8931-7CEF6BC69E94}"/>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6" name="Footer Placeholder 5">
            <a:extLst>
              <a:ext uri="{FF2B5EF4-FFF2-40B4-BE49-F238E27FC236}">
                <a16:creationId xmlns:a16="http://schemas.microsoft.com/office/drawing/2014/main" id="{78B6BFFA-6633-450F-A3CA-AD8D6BBB93D2}"/>
              </a:ext>
            </a:extLst>
          </p:cNvPr>
          <p:cNvSpPr>
            <a:spLocks noGrp="1"/>
          </p:cNvSpPr>
          <p:nvPr>
            <p:ph type="ftr" sz="quarter" idx="11"/>
          </p:nvPr>
        </p:nvSpPr>
        <p:spPr/>
        <p:txBody>
          <a:bodyPr/>
          <a:lstStyle/>
          <a:p>
            <a:r>
              <a:rPr lang="en-US"/>
              <a:t>Add a footer</a:t>
            </a:r>
            <a:endParaRPr lang="en-US" dirty="0"/>
          </a:p>
        </p:txBody>
      </p:sp>
      <p:sp>
        <p:nvSpPr>
          <p:cNvPr id="7" name="Slide Number Placeholder 6">
            <a:extLst>
              <a:ext uri="{FF2B5EF4-FFF2-40B4-BE49-F238E27FC236}">
                <a16:creationId xmlns:a16="http://schemas.microsoft.com/office/drawing/2014/main" id="{7EB0CCE9-BF3A-451E-A118-32EE7C3500D2}"/>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476210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0897C-97E3-449B-ACF8-306E3B81AA70}"/>
              </a:ext>
            </a:extLst>
          </p:cNvPr>
          <p:cNvSpPr>
            <a:spLocks noGrp="1"/>
          </p:cNvSpPr>
          <p:nvPr>
            <p:ph type="title"/>
          </p:nvPr>
        </p:nvSpPr>
        <p:spPr>
          <a:xfrm>
            <a:off x="839569" y="365126"/>
            <a:ext cx="10512862"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AE78DA6-215B-4C05-8A80-1653A4FB6803}"/>
              </a:ext>
            </a:extLst>
          </p:cNvPr>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06ED788-3EB5-4EAC-B306-7C61FC9A2A61}"/>
              </a:ext>
            </a:extLst>
          </p:cNvPr>
          <p:cNvSpPr>
            <a:spLocks noGrp="1"/>
          </p:cNvSpPr>
          <p:nvPr>
            <p:ph sz="half" idx="2"/>
          </p:nvPr>
        </p:nvSpPr>
        <p:spPr>
          <a:xfrm>
            <a:off x="839570" y="2505075"/>
            <a:ext cx="5156444"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24A9DD3-6BDA-4C11-AC59-CE2C8D0628BD}"/>
              </a:ext>
            </a:extLst>
          </p:cNvPr>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7B0D904-DC2B-4E81-8651-BE2C53D8FECE}"/>
              </a:ext>
            </a:extLst>
          </p:cNvPr>
          <p:cNvSpPr>
            <a:spLocks noGrp="1"/>
          </p:cNvSpPr>
          <p:nvPr>
            <p:ph sz="quarter" idx="4"/>
          </p:nvPr>
        </p:nvSpPr>
        <p:spPr>
          <a:xfrm>
            <a:off x="6170593" y="2505075"/>
            <a:ext cx="518183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A7F92DD-DEC1-4A4F-9845-593F4EA468BA}"/>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8" name="Footer Placeholder 7">
            <a:extLst>
              <a:ext uri="{FF2B5EF4-FFF2-40B4-BE49-F238E27FC236}">
                <a16:creationId xmlns:a16="http://schemas.microsoft.com/office/drawing/2014/main" id="{D36F79C7-1FDE-4F22-A8F4-6F95C0D1E70B}"/>
              </a:ext>
            </a:extLst>
          </p:cNvPr>
          <p:cNvSpPr>
            <a:spLocks noGrp="1"/>
          </p:cNvSpPr>
          <p:nvPr>
            <p:ph type="ftr" sz="quarter" idx="11"/>
          </p:nvPr>
        </p:nvSpPr>
        <p:spPr/>
        <p:txBody>
          <a:bodyPr/>
          <a:lstStyle/>
          <a:p>
            <a:r>
              <a:rPr lang="en-US"/>
              <a:t>Add a footer</a:t>
            </a:r>
            <a:endParaRPr lang="en-US" dirty="0"/>
          </a:p>
        </p:txBody>
      </p:sp>
      <p:sp>
        <p:nvSpPr>
          <p:cNvPr id="9" name="Slide Number Placeholder 8">
            <a:extLst>
              <a:ext uri="{FF2B5EF4-FFF2-40B4-BE49-F238E27FC236}">
                <a16:creationId xmlns:a16="http://schemas.microsoft.com/office/drawing/2014/main" id="{69C031C6-BA51-42AE-AB86-A0B4E74D5678}"/>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629988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E707A-3730-4890-8BA4-0DB5EB329D0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345D90-6EC7-4FF8-8A13-31377A434E66}"/>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4" name="Footer Placeholder 3">
            <a:extLst>
              <a:ext uri="{FF2B5EF4-FFF2-40B4-BE49-F238E27FC236}">
                <a16:creationId xmlns:a16="http://schemas.microsoft.com/office/drawing/2014/main" id="{150759B1-725D-4D4F-9F88-9597B2AB3BBE}"/>
              </a:ext>
            </a:extLst>
          </p:cNvPr>
          <p:cNvSpPr>
            <a:spLocks noGrp="1"/>
          </p:cNvSpPr>
          <p:nvPr>
            <p:ph type="ftr" sz="quarter" idx="11"/>
          </p:nvPr>
        </p:nvSpPr>
        <p:spPr/>
        <p:txBody>
          <a:bodyPr/>
          <a:lstStyle/>
          <a:p>
            <a:r>
              <a:rPr lang="en-US"/>
              <a:t>Add a footer</a:t>
            </a:r>
            <a:endParaRPr lang="en-US" dirty="0"/>
          </a:p>
        </p:txBody>
      </p:sp>
      <p:sp>
        <p:nvSpPr>
          <p:cNvPr id="5" name="Slide Number Placeholder 4">
            <a:extLst>
              <a:ext uri="{FF2B5EF4-FFF2-40B4-BE49-F238E27FC236}">
                <a16:creationId xmlns:a16="http://schemas.microsoft.com/office/drawing/2014/main" id="{F7269107-8348-4029-9BB0-694D094D4F84}"/>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1724639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C04F476-7902-4906-BED3-A0C29C1EC250}"/>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3" name="Footer Placeholder 2">
            <a:extLst>
              <a:ext uri="{FF2B5EF4-FFF2-40B4-BE49-F238E27FC236}">
                <a16:creationId xmlns:a16="http://schemas.microsoft.com/office/drawing/2014/main" id="{54F7258D-3636-4F08-B5D9-C8AF028606CF}"/>
              </a:ext>
            </a:extLst>
          </p:cNvPr>
          <p:cNvSpPr>
            <a:spLocks noGrp="1"/>
          </p:cNvSpPr>
          <p:nvPr>
            <p:ph type="ftr" sz="quarter" idx="11"/>
          </p:nvPr>
        </p:nvSpPr>
        <p:spPr/>
        <p:txBody>
          <a:bodyPr/>
          <a:lstStyle/>
          <a:p>
            <a:r>
              <a:rPr lang="en-US"/>
              <a:t>Add a footer</a:t>
            </a:r>
            <a:endParaRPr lang="en-US" dirty="0"/>
          </a:p>
        </p:txBody>
      </p:sp>
      <p:sp>
        <p:nvSpPr>
          <p:cNvPr id="4" name="Slide Number Placeholder 3">
            <a:extLst>
              <a:ext uri="{FF2B5EF4-FFF2-40B4-BE49-F238E27FC236}">
                <a16:creationId xmlns:a16="http://schemas.microsoft.com/office/drawing/2014/main" id="{77F117B8-F48B-44E6-83E2-C8A2B417B17F}"/>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2122965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2310FE-F415-4D43-B08C-7EBFBDD308A2}"/>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p>
        </p:txBody>
      </p:sp>
      <p:sp>
        <p:nvSpPr>
          <p:cNvPr id="3" name="Content Placeholder 2">
            <a:extLst>
              <a:ext uri="{FF2B5EF4-FFF2-40B4-BE49-F238E27FC236}">
                <a16:creationId xmlns:a16="http://schemas.microsoft.com/office/drawing/2014/main" id="{191071FB-AAFB-498E-AA01-FF9CABC0F6AD}"/>
              </a:ext>
            </a:extLst>
          </p:cNvPr>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AAD6E43-F5DD-4562-82F1-43B1B3CC7C25}"/>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5087B9D-C932-432C-9AD3-23D8C4EE8A5A}"/>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6" name="Footer Placeholder 5">
            <a:extLst>
              <a:ext uri="{FF2B5EF4-FFF2-40B4-BE49-F238E27FC236}">
                <a16:creationId xmlns:a16="http://schemas.microsoft.com/office/drawing/2014/main" id="{49E8302A-B360-49D1-9147-487EFB1B2A88}"/>
              </a:ext>
            </a:extLst>
          </p:cNvPr>
          <p:cNvSpPr>
            <a:spLocks noGrp="1"/>
          </p:cNvSpPr>
          <p:nvPr>
            <p:ph type="ftr" sz="quarter" idx="11"/>
          </p:nvPr>
        </p:nvSpPr>
        <p:spPr/>
        <p:txBody>
          <a:bodyPr/>
          <a:lstStyle/>
          <a:p>
            <a:r>
              <a:rPr lang="en-US"/>
              <a:t>Add a footer</a:t>
            </a:r>
            <a:endParaRPr lang="en-US" dirty="0"/>
          </a:p>
        </p:txBody>
      </p:sp>
      <p:sp>
        <p:nvSpPr>
          <p:cNvPr id="7" name="Slide Number Placeholder 6">
            <a:extLst>
              <a:ext uri="{FF2B5EF4-FFF2-40B4-BE49-F238E27FC236}">
                <a16:creationId xmlns:a16="http://schemas.microsoft.com/office/drawing/2014/main" id="{A5239C78-5740-4DD5-830E-E27FC53856E5}"/>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850080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4F578-3F5C-4D9E-BF81-25084B807B2D}"/>
              </a:ext>
            </a:extLst>
          </p:cNvPr>
          <p:cNvSpPr>
            <a:spLocks noGrp="1"/>
          </p:cNvSpPr>
          <p:nvPr>
            <p:ph type="title"/>
          </p:nvPr>
        </p:nvSpPr>
        <p:spPr>
          <a:xfrm>
            <a:off x="839570" y="457200"/>
            <a:ext cx="3931213" cy="1600200"/>
          </a:xfrm>
        </p:spPr>
        <p:txBody>
          <a:bodyPr anchor="b"/>
          <a:lstStyle>
            <a:lvl1pPr>
              <a:defRPr sz="3199"/>
            </a:lvl1pPr>
          </a:lstStyle>
          <a:p>
            <a:r>
              <a:rPr lang="en-US"/>
              <a:t>Click to edit Master title style</a:t>
            </a:r>
          </a:p>
        </p:txBody>
      </p:sp>
      <p:sp>
        <p:nvSpPr>
          <p:cNvPr id="3" name="Picture Placeholder 2">
            <a:extLst>
              <a:ext uri="{FF2B5EF4-FFF2-40B4-BE49-F238E27FC236}">
                <a16:creationId xmlns:a16="http://schemas.microsoft.com/office/drawing/2014/main" id="{47CB30E3-BED7-49EB-A197-43462CFCF0E3}"/>
              </a:ext>
            </a:extLst>
          </p:cNvPr>
          <p:cNvSpPr>
            <a:spLocks noGrp="1"/>
          </p:cNvSpPr>
          <p:nvPr>
            <p:ph type="pic" idx="1"/>
          </p:nvPr>
        </p:nvSpPr>
        <p:spPr>
          <a:xfrm>
            <a:off x="5181838" y="987426"/>
            <a:ext cx="6170593" cy="4873625"/>
          </a:xfrm>
        </p:spPr>
        <p:txBody>
          <a:bodyPr/>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endParaRPr lang="en-US"/>
          </a:p>
        </p:txBody>
      </p:sp>
      <p:sp>
        <p:nvSpPr>
          <p:cNvPr id="4" name="Text Placeholder 3">
            <a:extLst>
              <a:ext uri="{FF2B5EF4-FFF2-40B4-BE49-F238E27FC236}">
                <a16:creationId xmlns:a16="http://schemas.microsoft.com/office/drawing/2014/main" id="{00336E68-A8CF-4492-8612-6D350B226157}"/>
              </a:ext>
            </a:extLst>
          </p:cNvPr>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5D4318C-C22B-44C4-ADE0-9F6A33EE6BF2}"/>
              </a:ext>
            </a:extLst>
          </p:cNvPr>
          <p:cNvSpPr>
            <a:spLocks noGrp="1"/>
          </p:cNvSpPr>
          <p:nvPr>
            <p:ph type="dt" sz="half" idx="10"/>
          </p:nvPr>
        </p:nvSpPr>
        <p:spPr/>
        <p:txBody>
          <a:bodyPr/>
          <a:lstStyle/>
          <a:p>
            <a:fld id="{EDF33987-6305-4E2A-BF18-EF013ECE927B}" type="datetimeFigureOut">
              <a:rPr lang="en-US" smtClean="0"/>
              <a:t>5/7/2018</a:t>
            </a:fld>
            <a:endParaRPr lang="en-US"/>
          </a:p>
        </p:txBody>
      </p:sp>
      <p:sp>
        <p:nvSpPr>
          <p:cNvPr id="6" name="Footer Placeholder 5">
            <a:extLst>
              <a:ext uri="{FF2B5EF4-FFF2-40B4-BE49-F238E27FC236}">
                <a16:creationId xmlns:a16="http://schemas.microsoft.com/office/drawing/2014/main" id="{3FCBD3C1-CF4B-4487-8595-ADC383015D64}"/>
              </a:ext>
            </a:extLst>
          </p:cNvPr>
          <p:cNvSpPr>
            <a:spLocks noGrp="1"/>
          </p:cNvSpPr>
          <p:nvPr>
            <p:ph type="ftr" sz="quarter" idx="11"/>
          </p:nvPr>
        </p:nvSpPr>
        <p:spPr/>
        <p:txBody>
          <a:bodyPr/>
          <a:lstStyle/>
          <a:p>
            <a:r>
              <a:rPr lang="en-US"/>
              <a:t>Add a footer</a:t>
            </a:r>
            <a:endParaRPr lang="en-US" dirty="0"/>
          </a:p>
        </p:txBody>
      </p:sp>
      <p:sp>
        <p:nvSpPr>
          <p:cNvPr id="7" name="Slide Number Placeholder 6">
            <a:extLst>
              <a:ext uri="{FF2B5EF4-FFF2-40B4-BE49-F238E27FC236}">
                <a16:creationId xmlns:a16="http://schemas.microsoft.com/office/drawing/2014/main" id="{ABAE04B0-5492-43FE-B835-EEFD1A73BF9D}"/>
              </a:ext>
            </a:extLst>
          </p:cNvPr>
          <p:cNvSpPr>
            <a:spLocks noGrp="1"/>
          </p:cNvSpPr>
          <p:nvPr>
            <p:ph type="sldNum" sz="quarter" idx="12"/>
          </p:nvPr>
        </p:nvSpPr>
        <p:spPr/>
        <p:txBody>
          <a:bodyPr/>
          <a:lstStyle/>
          <a:p>
            <a:fld id="{F36C87F6-986D-49E6-AF40-1B3A1EE8064D}" type="slidenum">
              <a:rPr lang="en-US" smtClean="0"/>
              <a:t>‹#›</a:t>
            </a:fld>
            <a:endParaRPr lang="en-US"/>
          </a:p>
        </p:txBody>
      </p:sp>
    </p:spTree>
    <p:extLst>
      <p:ext uri="{BB962C8B-B14F-4D97-AF65-F5344CB8AC3E}">
        <p14:creationId xmlns:p14="http://schemas.microsoft.com/office/powerpoint/2010/main" val="3739777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7806CE-B3D1-4C74-89CE-91075B343A05}"/>
              </a:ext>
            </a:extLst>
          </p:cNvPr>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DD7D6DF-8A45-4347-9D73-AAF11B23273F}"/>
              </a:ext>
            </a:extLst>
          </p:cNvPr>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05AF68-D486-44CF-A119-E24EFED22706}"/>
              </a:ext>
            </a:extLst>
          </p:cNvPr>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F33987-6305-4E2A-BF18-EF013ECE927B}" type="datetimeFigureOut">
              <a:rPr lang="en-US" smtClean="0"/>
              <a:pPr/>
              <a:t>5/7/2018</a:t>
            </a:fld>
            <a:endParaRPr lang="en-US"/>
          </a:p>
        </p:txBody>
      </p:sp>
      <p:sp>
        <p:nvSpPr>
          <p:cNvPr id="5" name="Footer Placeholder 4">
            <a:extLst>
              <a:ext uri="{FF2B5EF4-FFF2-40B4-BE49-F238E27FC236}">
                <a16:creationId xmlns:a16="http://schemas.microsoft.com/office/drawing/2014/main" id="{E4486508-74FB-47CF-A9AE-E4989F881A2A}"/>
              </a:ext>
            </a:extLst>
          </p:cNvPr>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E6760319-7E8C-4E47-8AFD-74336ED8BBE7}"/>
              </a:ext>
            </a:extLst>
          </p:cNvPr>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6C87F6-986D-49E6-AF40-1B3A1EE8064D}" type="slidenum">
              <a:rPr lang="en-US" smtClean="0"/>
              <a:pPr/>
              <a:t>‹#›</a:t>
            </a:fld>
            <a:endParaRPr lang="en-US"/>
          </a:p>
        </p:txBody>
      </p:sp>
    </p:spTree>
    <p:extLst>
      <p:ext uri="{BB962C8B-B14F-4D97-AF65-F5344CB8AC3E}">
        <p14:creationId xmlns:p14="http://schemas.microsoft.com/office/powerpoint/2010/main" val="1671568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3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33.jpeg"/><Relationship Id="rId4" Type="http://schemas.openxmlformats.org/officeDocument/2006/relationships/image" Target="../media/image24.jpeg"/></Relationships>
</file>

<file path=ppt/slides/_rels/slide2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24.jpeg"/></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5.xml"/><Relationship Id="rId5" Type="http://schemas.openxmlformats.org/officeDocument/2006/relationships/image" Target="../media/image24.jpeg"/><Relationship Id="rId4" Type="http://schemas.openxmlformats.org/officeDocument/2006/relationships/chart" Target="../charts/char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42.jpe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30.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4.jpeg"/></Relationships>
</file>

<file path=ppt/slides/_rels/slide3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7.png"/><Relationship Id="rId7" Type="http://schemas.openxmlformats.org/officeDocument/2006/relationships/image" Target="../media/image50.png"/><Relationship Id="rId2" Type="http://schemas.openxmlformats.org/officeDocument/2006/relationships/notesSlide" Target="../notesSlides/notesSlide31.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24.jpe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53.jpeg"/><Relationship Id="rId4" Type="http://schemas.openxmlformats.org/officeDocument/2006/relationships/image" Target="../media/image24.jpeg"/></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34.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59.jpeg"/></Relationships>
</file>

<file path=ppt/slides/_rels/slide3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69B078A-F8B2-46FC-A8E7-B70481859B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45" y="0"/>
            <a:ext cx="4909099" cy="6858000"/>
          </a:xfrm>
          <a:prstGeom prst="rect">
            <a:avLst/>
          </a:prstGeom>
        </p:spPr>
      </p:pic>
      <p:sp>
        <p:nvSpPr>
          <p:cNvPr id="2" name="Title 1"/>
          <p:cNvSpPr>
            <a:spLocks noGrp="1"/>
          </p:cNvSpPr>
          <p:nvPr>
            <p:ph type="ctrTitle"/>
          </p:nvPr>
        </p:nvSpPr>
        <p:spPr>
          <a:xfrm>
            <a:off x="3046412" y="1828800"/>
            <a:ext cx="7391400" cy="863600"/>
          </a:xfrm>
        </p:spPr>
        <p:txBody>
          <a:bodyPr>
            <a:normAutofit fontScale="90000"/>
          </a:bodyPr>
          <a:lstStyle/>
          <a:p>
            <a:r>
              <a:rPr lang="en-US" b="1" dirty="0"/>
              <a:t>Designing for Humanity</a:t>
            </a:r>
          </a:p>
        </p:txBody>
      </p:sp>
      <p:sp>
        <p:nvSpPr>
          <p:cNvPr id="4" name="Subtitle 2">
            <a:extLst>
              <a:ext uri="{FF2B5EF4-FFF2-40B4-BE49-F238E27FC236}">
                <a16:creationId xmlns:a16="http://schemas.microsoft.com/office/drawing/2014/main" id="{F0CE3780-33F5-4DDE-AC41-318124C57E16}"/>
              </a:ext>
            </a:extLst>
          </p:cNvPr>
          <p:cNvSpPr txBox="1">
            <a:spLocks/>
          </p:cNvSpPr>
          <p:nvPr/>
        </p:nvSpPr>
        <p:spPr>
          <a:xfrm>
            <a:off x="8913812" y="6172200"/>
            <a:ext cx="3961210" cy="544945"/>
          </a:xfrm>
          <a:prstGeom prst="rect">
            <a:avLst/>
          </a:prstGeom>
        </p:spPr>
        <p:txBody>
          <a:bodyPr vert="horz" lIns="91440" tIns="45720" rIns="91440" bIns="45720" rtlCol="0">
            <a:normAutofit fontScale="62500" lnSpcReduction="20000"/>
          </a:bodyPr>
          <a:lstStyle>
            <a:lvl1pPr marL="0" indent="0" algn="ctr" defTabSz="914126" rtl="0" eaLnBrk="1" latinLnBrk="0" hangingPunct="1">
              <a:lnSpc>
                <a:spcPct val="90000"/>
              </a:lnSpc>
              <a:spcBef>
                <a:spcPts val="1000"/>
              </a:spcBef>
              <a:buFont typeface="Arial" panose="020B0604020202020204" pitchFamily="34" charset="0"/>
              <a:buNone/>
              <a:defRPr sz="2399" kern="1200">
                <a:solidFill>
                  <a:schemeClr val="tx1"/>
                </a:solidFill>
                <a:latin typeface="+mn-lt"/>
                <a:ea typeface="+mn-ea"/>
                <a:cs typeface="+mn-cs"/>
              </a:defRPr>
            </a:lvl1pPr>
            <a:lvl2pPr marL="457063" indent="0" algn="ctr" defTabSz="914126" rtl="0" eaLnBrk="1" latinLnBrk="0" hangingPunct="1">
              <a:lnSpc>
                <a:spcPct val="90000"/>
              </a:lnSpc>
              <a:spcBef>
                <a:spcPts val="500"/>
              </a:spcBef>
              <a:buFont typeface="Arial" panose="020B0604020202020204" pitchFamily="34" charset="0"/>
              <a:buNone/>
              <a:defRPr sz="1999" kern="1200">
                <a:solidFill>
                  <a:schemeClr val="tx1"/>
                </a:solidFill>
                <a:latin typeface="+mn-lt"/>
                <a:ea typeface="+mn-ea"/>
                <a:cs typeface="+mn-cs"/>
              </a:defRPr>
            </a:lvl2pPr>
            <a:lvl3pPr marL="914126" indent="0" algn="ctr" defTabSz="914126" rtl="0" eaLnBrk="1" latinLnBrk="0" hangingPunct="1">
              <a:lnSpc>
                <a:spcPct val="90000"/>
              </a:lnSpc>
              <a:spcBef>
                <a:spcPts val="500"/>
              </a:spcBef>
              <a:buFont typeface="Arial" panose="020B0604020202020204" pitchFamily="34" charset="0"/>
              <a:buNone/>
              <a:defRPr sz="1799" kern="1200">
                <a:solidFill>
                  <a:schemeClr val="tx1"/>
                </a:solidFill>
                <a:latin typeface="+mn-lt"/>
                <a:ea typeface="+mn-ea"/>
                <a:cs typeface="+mn-cs"/>
              </a:defRPr>
            </a:lvl3pPr>
            <a:lvl4pPr marL="1371189"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251"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314"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2377"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199440"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6503" indent="0" algn="ctr" defTabSz="914126"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dirty="0"/>
              <a:t>Elizabeth Thordson</a:t>
            </a:r>
          </a:p>
          <a:p>
            <a:r>
              <a:rPr lang="en-US" dirty="0"/>
              <a:t>Design Thesis, Spring 2018 </a:t>
            </a: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A4A4FB2-B8CB-4E52-910A-350370998B8C}"/>
              </a:ext>
            </a:extLst>
          </p:cNvPr>
          <p:cNvSpPr>
            <a:spLocks noGrp="1"/>
          </p:cNvSpPr>
          <p:nvPr>
            <p:ph type="title"/>
          </p:nvPr>
        </p:nvSpPr>
        <p:spPr>
          <a:xfrm>
            <a:off x="839570" y="381000"/>
            <a:ext cx="4864223" cy="396874"/>
          </a:xfrm>
        </p:spPr>
        <p:txBody>
          <a:bodyPr>
            <a:noAutofit/>
          </a:bodyPr>
          <a:lstStyle/>
          <a:p>
            <a:r>
              <a:rPr lang="en-US" sz="2800" dirty="0"/>
              <a:t>Project Premise</a:t>
            </a:r>
          </a:p>
        </p:txBody>
      </p:sp>
      <p:pic>
        <p:nvPicPr>
          <p:cNvPr id="10" name="Picture 9">
            <a:extLst>
              <a:ext uri="{FF2B5EF4-FFF2-40B4-BE49-F238E27FC236}">
                <a16:creationId xmlns:a16="http://schemas.microsoft.com/office/drawing/2014/main" id="{0B43507A-CBC6-4D32-B5CB-ED98F6EB2D1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570" y="1676400"/>
            <a:ext cx="4859928" cy="2895600"/>
          </a:xfrm>
          <a:prstGeom prst="rect">
            <a:avLst/>
          </a:prstGeom>
        </p:spPr>
      </p:pic>
      <p:sp>
        <p:nvSpPr>
          <p:cNvPr id="14" name="TextBox 13">
            <a:extLst>
              <a:ext uri="{FF2B5EF4-FFF2-40B4-BE49-F238E27FC236}">
                <a16:creationId xmlns:a16="http://schemas.microsoft.com/office/drawing/2014/main" id="{CE0448E8-03D1-43A0-9CC3-C718F38604ED}"/>
              </a:ext>
            </a:extLst>
          </p:cNvPr>
          <p:cNvSpPr txBox="1"/>
          <p:nvPr/>
        </p:nvSpPr>
        <p:spPr>
          <a:xfrm>
            <a:off x="2431333" y="4686160"/>
            <a:ext cx="1676401" cy="381000"/>
          </a:xfrm>
          <a:prstGeom prst="rect">
            <a:avLst/>
          </a:prstGeom>
          <a:noFill/>
        </p:spPr>
        <p:txBody>
          <a:bodyPr wrap="square" rtlCol="0">
            <a:spAutoFit/>
          </a:bodyPr>
          <a:lstStyle/>
          <a:p>
            <a:r>
              <a:rPr lang="en-US" dirty="0"/>
              <a:t>Burleigh County</a:t>
            </a:r>
          </a:p>
        </p:txBody>
      </p:sp>
      <p:sp>
        <p:nvSpPr>
          <p:cNvPr id="15" name="TextBox 14">
            <a:extLst>
              <a:ext uri="{FF2B5EF4-FFF2-40B4-BE49-F238E27FC236}">
                <a16:creationId xmlns:a16="http://schemas.microsoft.com/office/drawing/2014/main" id="{DE8EAFA7-CD16-4584-B4DF-528B1400E199}"/>
              </a:ext>
            </a:extLst>
          </p:cNvPr>
          <p:cNvSpPr txBox="1"/>
          <p:nvPr/>
        </p:nvSpPr>
        <p:spPr>
          <a:xfrm>
            <a:off x="8609012" y="4747531"/>
            <a:ext cx="1026050" cy="369332"/>
          </a:xfrm>
          <a:prstGeom prst="rect">
            <a:avLst/>
          </a:prstGeom>
          <a:noFill/>
        </p:spPr>
        <p:txBody>
          <a:bodyPr wrap="none" rtlCol="0">
            <a:spAutoFit/>
          </a:bodyPr>
          <a:lstStyle/>
          <a:p>
            <a:r>
              <a:rPr lang="en-US" dirty="0"/>
              <a:t>Bismarck</a:t>
            </a:r>
          </a:p>
        </p:txBody>
      </p:sp>
      <p:pic>
        <p:nvPicPr>
          <p:cNvPr id="3" name="Picture 2">
            <a:extLst>
              <a:ext uri="{FF2B5EF4-FFF2-40B4-BE49-F238E27FC236}">
                <a16:creationId xmlns:a16="http://schemas.microsoft.com/office/drawing/2014/main" id="{BDF43E16-1001-4375-8EF1-8DAE20660E1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5820" y="1524018"/>
            <a:ext cx="3892434" cy="3200364"/>
          </a:xfrm>
          <a:prstGeom prst="rect">
            <a:avLst/>
          </a:prstGeom>
        </p:spPr>
      </p:pic>
    </p:spTree>
    <p:extLst>
      <p:ext uri="{BB962C8B-B14F-4D97-AF65-F5344CB8AC3E}">
        <p14:creationId xmlns:p14="http://schemas.microsoft.com/office/powerpoint/2010/main" val="3581809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106B0A-A3FA-4A19-BAA0-6D8D4200B5B0}"/>
              </a:ext>
            </a:extLst>
          </p:cNvPr>
          <p:cNvSpPr>
            <a:spLocks noGrp="1"/>
          </p:cNvSpPr>
          <p:nvPr>
            <p:ph type="title"/>
          </p:nvPr>
        </p:nvSpPr>
        <p:spPr>
          <a:xfrm>
            <a:off x="684212" y="2743200"/>
            <a:ext cx="10512862" cy="1325563"/>
          </a:xfrm>
        </p:spPr>
        <p:txBody>
          <a:bodyPr/>
          <a:lstStyle/>
          <a:p>
            <a:pPr algn="ctr"/>
            <a:r>
              <a:rPr lang="en-US" dirty="0"/>
              <a:t>RESEARCH</a:t>
            </a:r>
          </a:p>
        </p:txBody>
      </p:sp>
    </p:spTree>
    <p:extLst>
      <p:ext uri="{BB962C8B-B14F-4D97-AF65-F5344CB8AC3E}">
        <p14:creationId xmlns:p14="http://schemas.microsoft.com/office/powerpoint/2010/main" val="4006401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0C36D5E-0319-4041-86E7-B2D0DAC33089}"/>
              </a:ext>
            </a:extLst>
          </p:cNvPr>
          <p:cNvSpPr>
            <a:spLocks noGrp="1"/>
          </p:cNvSpPr>
          <p:nvPr>
            <p:ph type="body" idx="1"/>
          </p:nvPr>
        </p:nvSpPr>
        <p:spPr>
          <a:xfrm>
            <a:off x="385845" y="5492718"/>
            <a:ext cx="4416642" cy="447675"/>
          </a:xfrm>
        </p:spPr>
        <p:txBody>
          <a:bodyPr/>
          <a:lstStyle/>
          <a:p>
            <a:r>
              <a:rPr lang="en-US" dirty="0"/>
              <a:t>Progressive Scandinavian Prison</a:t>
            </a:r>
          </a:p>
        </p:txBody>
      </p:sp>
      <p:pic>
        <p:nvPicPr>
          <p:cNvPr id="3" name="Content Placeholder 2">
            <a:extLst>
              <a:ext uri="{FF2B5EF4-FFF2-40B4-BE49-F238E27FC236}">
                <a16:creationId xmlns:a16="http://schemas.microsoft.com/office/drawing/2014/main" id="{592A177D-C143-4D0A-ABDC-6E875CE39E08}"/>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379412" y="2057400"/>
            <a:ext cx="5156200" cy="3435318"/>
          </a:xfrm>
        </p:spPr>
      </p:pic>
      <p:sp>
        <p:nvSpPr>
          <p:cNvPr id="9" name="Text Placeholder 8">
            <a:extLst>
              <a:ext uri="{FF2B5EF4-FFF2-40B4-BE49-F238E27FC236}">
                <a16:creationId xmlns:a16="http://schemas.microsoft.com/office/drawing/2014/main" id="{918B987D-4752-4604-8954-882B87E72C31}"/>
              </a:ext>
            </a:extLst>
          </p:cNvPr>
          <p:cNvSpPr>
            <a:spLocks noGrp="1"/>
          </p:cNvSpPr>
          <p:nvPr>
            <p:ph type="body" sz="quarter" idx="3"/>
          </p:nvPr>
        </p:nvSpPr>
        <p:spPr>
          <a:xfrm>
            <a:off x="5865812" y="5489511"/>
            <a:ext cx="3200419" cy="447675"/>
          </a:xfrm>
        </p:spPr>
        <p:txBody>
          <a:bodyPr/>
          <a:lstStyle/>
          <a:p>
            <a:r>
              <a:rPr lang="en-US" dirty="0"/>
              <a:t>Typical American Prison</a:t>
            </a:r>
          </a:p>
        </p:txBody>
      </p:sp>
      <p:sp>
        <p:nvSpPr>
          <p:cNvPr id="13" name="Title 1">
            <a:extLst>
              <a:ext uri="{FF2B5EF4-FFF2-40B4-BE49-F238E27FC236}">
                <a16:creationId xmlns:a16="http://schemas.microsoft.com/office/drawing/2014/main" id="{ABFE1CA2-2F61-4A12-A25B-22B0CE84D1E2}"/>
              </a:ext>
            </a:extLst>
          </p:cNvPr>
          <p:cNvSpPr>
            <a:spLocks noGrp="1"/>
          </p:cNvSpPr>
          <p:nvPr>
            <p:ph type="title"/>
          </p:nvPr>
        </p:nvSpPr>
        <p:spPr>
          <a:xfrm>
            <a:off x="839570" y="381000"/>
            <a:ext cx="4864223" cy="396874"/>
          </a:xfrm>
        </p:spPr>
        <p:txBody>
          <a:bodyPr>
            <a:noAutofit/>
          </a:bodyPr>
          <a:lstStyle/>
          <a:p>
            <a:r>
              <a:rPr lang="en-US" sz="2800" dirty="0"/>
              <a:t>Project Research</a:t>
            </a:r>
          </a:p>
        </p:txBody>
      </p:sp>
      <p:pic>
        <p:nvPicPr>
          <p:cNvPr id="1026" name="Picture 2" descr="Image result for american prison">
            <a:extLst>
              <a:ext uri="{FF2B5EF4-FFF2-40B4-BE49-F238E27FC236}">
                <a16:creationId xmlns:a16="http://schemas.microsoft.com/office/drawing/2014/main" id="{4547190A-334A-4CF4-AA34-3B95C424A330}"/>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bwMode="auto">
          <a:xfrm>
            <a:off x="5865812" y="2057400"/>
            <a:ext cx="6107232" cy="3435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2865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0CF7FEC3-4CFA-4F40-B974-292E0E253974}"/>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31812" y="1355072"/>
            <a:ext cx="4351338" cy="4351338"/>
          </a:xfrm>
        </p:spPr>
      </p:pic>
      <p:sp>
        <p:nvSpPr>
          <p:cNvPr id="6" name="Title 1">
            <a:extLst>
              <a:ext uri="{FF2B5EF4-FFF2-40B4-BE49-F238E27FC236}">
                <a16:creationId xmlns:a16="http://schemas.microsoft.com/office/drawing/2014/main" id="{A5716BB4-7103-4355-9CCE-C800D40D66F4}"/>
              </a:ext>
            </a:extLst>
          </p:cNvPr>
          <p:cNvSpPr>
            <a:spLocks noGrp="1"/>
          </p:cNvSpPr>
          <p:nvPr>
            <p:ph type="title"/>
          </p:nvPr>
        </p:nvSpPr>
        <p:spPr>
          <a:xfrm>
            <a:off x="839570" y="381000"/>
            <a:ext cx="4864223" cy="396874"/>
          </a:xfrm>
        </p:spPr>
        <p:txBody>
          <a:bodyPr>
            <a:noAutofit/>
          </a:bodyPr>
          <a:lstStyle/>
          <a:p>
            <a:r>
              <a:rPr lang="en-US" sz="2800" dirty="0"/>
              <a:t>Project Research</a:t>
            </a:r>
          </a:p>
        </p:txBody>
      </p:sp>
      <p:pic>
        <p:nvPicPr>
          <p:cNvPr id="2050" name="Picture 2" descr="Image result for american prison">
            <a:extLst>
              <a:ext uri="{FF2B5EF4-FFF2-40B4-BE49-F238E27FC236}">
                <a16:creationId xmlns:a16="http://schemas.microsoft.com/office/drawing/2014/main" id="{1084ED96-4C08-4821-8911-9789A92A7F3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0012" y="1355072"/>
            <a:ext cx="6527007" cy="4351338"/>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a:extLst>
              <a:ext uri="{FF2B5EF4-FFF2-40B4-BE49-F238E27FC236}">
                <a16:creationId xmlns:a16="http://schemas.microsoft.com/office/drawing/2014/main" id="{0DB42787-4B10-41AD-8F9C-3B34F6BD32C7}"/>
              </a:ext>
            </a:extLst>
          </p:cNvPr>
          <p:cNvSpPr txBox="1">
            <a:spLocks/>
          </p:cNvSpPr>
          <p:nvPr/>
        </p:nvSpPr>
        <p:spPr>
          <a:xfrm>
            <a:off x="534235" y="5718358"/>
            <a:ext cx="4416642" cy="447675"/>
          </a:xfrm>
          <a:prstGeom prst="rect">
            <a:avLst/>
          </a:prstGeom>
        </p:spPr>
        <p:txBody>
          <a:bodyPr vert="horz" lIns="91440" tIns="45720" rIns="91440" bIns="45720" rtlCol="0">
            <a:normAutofit fontScale="85000" lnSpcReduction="10000"/>
          </a:bodyPr>
          <a:lst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marL="0" indent="0">
              <a:buNone/>
            </a:pPr>
            <a:r>
              <a:rPr lang="en-US" dirty="0"/>
              <a:t>Progressive Scandinavian Prison</a:t>
            </a:r>
          </a:p>
        </p:txBody>
      </p:sp>
      <p:sp>
        <p:nvSpPr>
          <p:cNvPr id="8" name="Text Placeholder 8">
            <a:extLst>
              <a:ext uri="{FF2B5EF4-FFF2-40B4-BE49-F238E27FC236}">
                <a16:creationId xmlns:a16="http://schemas.microsoft.com/office/drawing/2014/main" id="{F19E300B-4B03-40A5-863C-53447FDFD1BE}"/>
              </a:ext>
            </a:extLst>
          </p:cNvPr>
          <p:cNvSpPr txBox="1">
            <a:spLocks/>
          </p:cNvSpPr>
          <p:nvPr/>
        </p:nvSpPr>
        <p:spPr>
          <a:xfrm>
            <a:off x="5180012" y="5706411"/>
            <a:ext cx="3733800" cy="459622"/>
          </a:xfrm>
          <a:prstGeom prst="rect">
            <a:avLst/>
          </a:prstGeom>
        </p:spPr>
        <p:txBody>
          <a:bodyPr/>
          <a:lst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marL="0" indent="0">
              <a:buNone/>
            </a:pPr>
            <a:r>
              <a:rPr lang="en-US" sz="2400" dirty="0"/>
              <a:t>Typical American Prison</a:t>
            </a:r>
          </a:p>
        </p:txBody>
      </p:sp>
    </p:spTree>
    <p:extLst>
      <p:ext uri="{BB962C8B-B14F-4D97-AF65-F5344CB8AC3E}">
        <p14:creationId xmlns:p14="http://schemas.microsoft.com/office/powerpoint/2010/main" val="22588257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6F5A9FC-44C3-4CE5-BCD3-ED9BEB5D4D59}"/>
              </a:ext>
            </a:extLst>
          </p:cNvPr>
          <p:cNvSpPr>
            <a:spLocks noGrp="1"/>
          </p:cNvSpPr>
          <p:nvPr>
            <p:ph type="body" idx="1"/>
          </p:nvPr>
        </p:nvSpPr>
        <p:spPr>
          <a:xfrm>
            <a:off x="229963" y="4960737"/>
            <a:ext cx="5156444" cy="449463"/>
          </a:xfrm>
        </p:spPr>
        <p:txBody>
          <a:bodyPr/>
          <a:lstStyle/>
          <a:p>
            <a:r>
              <a:rPr lang="en-US" dirty="0"/>
              <a:t>Las Colinas pre renovation</a:t>
            </a:r>
          </a:p>
        </p:txBody>
      </p:sp>
      <p:sp>
        <p:nvSpPr>
          <p:cNvPr id="5" name="Text Placeholder 4">
            <a:extLst>
              <a:ext uri="{FF2B5EF4-FFF2-40B4-BE49-F238E27FC236}">
                <a16:creationId xmlns:a16="http://schemas.microsoft.com/office/drawing/2014/main" id="{28FAA41B-2874-415A-B10D-FCA7AC1E22C0}"/>
              </a:ext>
            </a:extLst>
          </p:cNvPr>
          <p:cNvSpPr>
            <a:spLocks noGrp="1"/>
          </p:cNvSpPr>
          <p:nvPr>
            <p:ph type="body" sz="quarter" idx="3"/>
          </p:nvPr>
        </p:nvSpPr>
        <p:spPr>
          <a:xfrm>
            <a:off x="5579695" y="4960737"/>
            <a:ext cx="5181838" cy="449463"/>
          </a:xfrm>
        </p:spPr>
        <p:txBody>
          <a:bodyPr/>
          <a:lstStyle/>
          <a:p>
            <a:r>
              <a:rPr lang="en-US" dirty="0"/>
              <a:t>Las Colinas post renovation</a:t>
            </a:r>
          </a:p>
        </p:txBody>
      </p:sp>
      <p:pic>
        <p:nvPicPr>
          <p:cNvPr id="3074" name="Picture 2" descr="Image result for las colinas prison before renovation">
            <a:extLst>
              <a:ext uri="{FF2B5EF4-FFF2-40B4-BE49-F238E27FC236}">
                <a16:creationId xmlns:a16="http://schemas.microsoft.com/office/drawing/2014/main" id="{30849ACE-65A5-4823-8D4A-77D87B1EC849}"/>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230207" y="2057401"/>
            <a:ext cx="5156200" cy="290333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las colinas prison before renovation">
            <a:extLst>
              <a:ext uri="{FF2B5EF4-FFF2-40B4-BE49-F238E27FC236}">
                <a16:creationId xmlns:a16="http://schemas.microsoft.com/office/drawing/2014/main" id="{73329A02-7FAD-4BA6-916A-7B49A7D2C969}"/>
              </a:ext>
            </a:extLst>
          </p:cNvPr>
          <p:cNvPicPr>
            <a:picLocks noGrp="1" noChangeAspect="1" noChangeArrowheads="1"/>
          </p:cNvPicPr>
          <p:nvPr>
            <p:ph sz="quarter" idx="4"/>
          </p:nvPr>
        </p:nvPicPr>
        <p:blipFill>
          <a:blip r:embed="rId4">
            <a:extLst>
              <a:ext uri="{28A0092B-C50C-407E-A947-70E740481C1C}">
                <a14:useLocalDpi xmlns:a14="http://schemas.microsoft.com/office/drawing/2010/main" val="0"/>
              </a:ext>
            </a:extLst>
          </a:blip>
          <a:srcRect/>
          <a:stretch>
            <a:fillRect/>
          </a:stretch>
        </p:blipFill>
        <p:spPr bwMode="auto">
          <a:xfrm>
            <a:off x="5561012" y="2057400"/>
            <a:ext cx="6385348" cy="2903337"/>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FAE4E3E4-2CC9-4A4B-AA28-EB681383AD15}"/>
              </a:ext>
            </a:extLst>
          </p:cNvPr>
          <p:cNvSpPr>
            <a:spLocks noGrp="1"/>
          </p:cNvSpPr>
          <p:nvPr>
            <p:ph type="title"/>
          </p:nvPr>
        </p:nvSpPr>
        <p:spPr>
          <a:xfrm>
            <a:off x="839570" y="381000"/>
            <a:ext cx="4864223" cy="396874"/>
          </a:xfrm>
        </p:spPr>
        <p:txBody>
          <a:bodyPr>
            <a:noAutofit/>
          </a:bodyPr>
          <a:lstStyle/>
          <a:p>
            <a:r>
              <a:rPr lang="en-US" sz="2800" dirty="0"/>
              <a:t>Project Research</a:t>
            </a:r>
          </a:p>
        </p:txBody>
      </p:sp>
    </p:spTree>
    <p:extLst>
      <p:ext uri="{BB962C8B-B14F-4D97-AF65-F5344CB8AC3E}">
        <p14:creationId xmlns:p14="http://schemas.microsoft.com/office/powerpoint/2010/main" val="3223543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A5716BB4-7103-4355-9CCE-C800D40D66F4}"/>
              </a:ext>
            </a:extLst>
          </p:cNvPr>
          <p:cNvSpPr>
            <a:spLocks noGrp="1"/>
          </p:cNvSpPr>
          <p:nvPr>
            <p:ph type="title"/>
          </p:nvPr>
        </p:nvSpPr>
        <p:spPr>
          <a:xfrm>
            <a:off x="839570" y="381000"/>
            <a:ext cx="4864223" cy="396874"/>
          </a:xfrm>
        </p:spPr>
        <p:txBody>
          <a:bodyPr>
            <a:noAutofit/>
          </a:bodyPr>
          <a:lstStyle/>
          <a:p>
            <a:r>
              <a:rPr lang="en-US" sz="2800" dirty="0"/>
              <a:t>Project Research</a:t>
            </a:r>
          </a:p>
        </p:txBody>
      </p:sp>
      <p:pic>
        <p:nvPicPr>
          <p:cNvPr id="7" name="Content Placeholder 6">
            <a:extLst>
              <a:ext uri="{FF2B5EF4-FFF2-40B4-BE49-F238E27FC236}">
                <a16:creationId xmlns:a16="http://schemas.microsoft.com/office/drawing/2014/main" id="{130D2098-7A7F-4DCD-A2F1-7BF2D964B44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253771"/>
            <a:ext cx="12188825" cy="5631237"/>
          </a:xfrm>
        </p:spPr>
      </p:pic>
    </p:spTree>
    <p:extLst>
      <p:ext uri="{BB962C8B-B14F-4D97-AF65-F5344CB8AC3E}">
        <p14:creationId xmlns:p14="http://schemas.microsoft.com/office/powerpoint/2010/main" val="13834206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69EE9-6012-4457-B622-85ED0BD44A5F}"/>
              </a:ext>
            </a:extLst>
          </p:cNvPr>
          <p:cNvSpPr>
            <a:spLocks noGrp="1"/>
          </p:cNvSpPr>
          <p:nvPr>
            <p:ph type="title"/>
          </p:nvPr>
        </p:nvSpPr>
        <p:spPr>
          <a:xfrm>
            <a:off x="836612" y="2590800"/>
            <a:ext cx="10512862" cy="1325563"/>
          </a:xfrm>
        </p:spPr>
        <p:txBody>
          <a:bodyPr/>
          <a:lstStyle/>
          <a:p>
            <a:pPr algn="ctr"/>
            <a:r>
              <a:rPr lang="en-US" dirty="0"/>
              <a:t>DESIGN PROCESS</a:t>
            </a:r>
          </a:p>
        </p:txBody>
      </p:sp>
    </p:spTree>
    <p:extLst>
      <p:ext uri="{BB962C8B-B14F-4D97-AF65-F5344CB8AC3E}">
        <p14:creationId xmlns:p14="http://schemas.microsoft.com/office/powerpoint/2010/main" val="3327418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846A638E-3AD0-4429-B739-D3016311CFC0}"/>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r="20840"/>
          <a:stretch/>
        </p:blipFill>
        <p:spPr>
          <a:xfrm>
            <a:off x="0" y="1600200"/>
            <a:ext cx="3884612" cy="4034757"/>
          </a:xfrm>
        </p:spPr>
      </p:pic>
      <p:sp>
        <p:nvSpPr>
          <p:cNvPr id="4" name="Title 1">
            <a:extLst>
              <a:ext uri="{FF2B5EF4-FFF2-40B4-BE49-F238E27FC236}">
                <a16:creationId xmlns:a16="http://schemas.microsoft.com/office/drawing/2014/main" id="{339391C0-E07C-4702-979D-C49C6804006A}"/>
              </a:ext>
            </a:extLst>
          </p:cNvPr>
          <p:cNvSpPr>
            <a:spLocks noGrp="1"/>
          </p:cNvSpPr>
          <p:nvPr>
            <p:ph type="title"/>
          </p:nvPr>
        </p:nvSpPr>
        <p:spPr>
          <a:xfrm>
            <a:off x="839570" y="381000"/>
            <a:ext cx="4864223" cy="396874"/>
          </a:xfrm>
        </p:spPr>
        <p:txBody>
          <a:bodyPr>
            <a:noAutofit/>
          </a:bodyPr>
          <a:lstStyle/>
          <a:p>
            <a:r>
              <a:rPr lang="en-US" sz="2800" dirty="0"/>
              <a:t>Design Process</a:t>
            </a:r>
          </a:p>
        </p:txBody>
      </p:sp>
      <p:pic>
        <p:nvPicPr>
          <p:cNvPr id="10" name="Picture 9">
            <a:extLst>
              <a:ext uri="{FF2B5EF4-FFF2-40B4-BE49-F238E27FC236}">
                <a16:creationId xmlns:a16="http://schemas.microsoft.com/office/drawing/2014/main" id="{E9284299-EAF5-4A60-A7CE-AD8CB63231F5}"/>
              </a:ext>
            </a:extLst>
          </p:cNvPr>
          <p:cNvPicPr>
            <a:picLocks noChangeAspect="1"/>
          </p:cNvPicPr>
          <p:nvPr/>
        </p:nvPicPr>
        <p:blipFill rotWithShape="1">
          <a:blip r:embed="rId4">
            <a:extLst>
              <a:ext uri="{28A0092B-C50C-407E-A947-70E740481C1C}">
                <a14:useLocalDpi xmlns:a14="http://schemas.microsoft.com/office/drawing/2010/main" val="0"/>
              </a:ext>
            </a:extLst>
          </a:blip>
          <a:srcRect l="10810"/>
          <a:stretch/>
        </p:blipFill>
        <p:spPr>
          <a:xfrm>
            <a:off x="3926346" y="1593525"/>
            <a:ext cx="4100346" cy="4046717"/>
          </a:xfrm>
          <a:prstGeom prst="rect">
            <a:avLst/>
          </a:prstGeom>
        </p:spPr>
      </p:pic>
      <p:pic>
        <p:nvPicPr>
          <p:cNvPr id="12" name="Picture 11">
            <a:extLst>
              <a:ext uri="{FF2B5EF4-FFF2-40B4-BE49-F238E27FC236}">
                <a16:creationId xmlns:a16="http://schemas.microsoft.com/office/drawing/2014/main" id="{8B4CFDA5-1DF4-4A85-839A-AE5683F7AAC0}"/>
              </a:ext>
            </a:extLst>
          </p:cNvPr>
          <p:cNvPicPr>
            <a:picLocks noChangeAspect="1"/>
          </p:cNvPicPr>
          <p:nvPr/>
        </p:nvPicPr>
        <p:blipFill rotWithShape="1">
          <a:blip r:embed="rId5">
            <a:extLst>
              <a:ext uri="{28A0092B-C50C-407E-A947-70E740481C1C}">
                <a14:useLocalDpi xmlns:a14="http://schemas.microsoft.com/office/drawing/2010/main" val="0"/>
              </a:ext>
            </a:extLst>
          </a:blip>
          <a:srcRect l="1695" r="6778"/>
          <a:stretch/>
        </p:blipFill>
        <p:spPr>
          <a:xfrm>
            <a:off x="8068426" y="1594801"/>
            <a:ext cx="4114800" cy="4044167"/>
          </a:xfrm>
          <a:prstGeom prst="rect">
            <a:avLst/>
          </a:prstGeom>
        </p:spPr>
      </p:pic>
      <p:sp>
        <p:nvSpPr>
          <p:cNvPr id="13" name="TextBox 12">
            <a:extLst>
              <a:ext uri="{FF2B5EF4-FFF2-40B4-BE49-F238E27FC236}">
                <a16:creationId xmlns:a16="http://schemas.microsoft.com/office/drawing/2014/main" id="{66B6A97E-3420-40FE-8285-0E83CDAD8874}"/>
              </a:ext>
            </a:extLst>
          </p:cNvPr>
          <p:cNvSpPr txBox="1"/>
          <p:nvPr/>
        </p:nvSpPr>
        <p:spPr>
          <a:xfrm>
            <a:off x="900780" y="5699461"/>
            <a:ext cx="2084032" cy="369332"/>
          </a:xfrm>
          <a:prstGeom prst="rect">
            <a:avLst/>
          </a:prstGeom>
          <a:noFill/>
        </p:spPr>
        <p:txBody>
          <a:bodyPr wrap="none" rtlCol="0">
            <a:spAutoFit/>
          </a:bodyPr>
          <a:lstStyle/>
          <a:p>
            <a:r>
              <a:rPr lang="en-US" dirty="0"/>
              <a:t>City of Bismarck, ND</a:t>
            </a:r>
          </a:p>
        </p:txBody>
      </p:sp>
      <p:sp>
        <p:nvSpPr>
          <p:cNvPr id="14" name="TextBox 13">
            <a:extLst>
              <a:ext uri="{FF2B5EF4-FFF2-40B4-BE49-F238E27FC236}">
                <a16:creationId xmlns:a16="http://schemas.microsoft.com/office/drawing/2014/main" id="{FA233C13-18A0-43C0-807B-B68D4E0A7DFC}"/>
              </a:ext>
            </a:extLst>
          </p:cNvPr>
          <p:cNvSpPr txBox="1"/>
          <p:nvPr/>
        </p:nvSpPr>
        <p:spPr>
          <a:xfrm>
            <a:off x="3949938" y="5699461"/>
            <a:ext cx="4053161" cy="646331"/>
          </a:xfrm>
          <a:prstGeom prst="rect">
            <a:avLst/>
          </a:prstGeom>
          <a:noFill/>
        </p:spPr>
        <p:txBody>
          <a:bodyPr wrap="none" rtlCol="0">
            <a:spAutoFit/>
          </a:bodyPr>
          <a:lstStyle/>
          <a:p>
            <a:pPr algn="ctr"/>
            <a:r>
              <a:rPr lang="en-US" dirty="0"/>
              <a:t>Site of Missouri River Correctional Center</a:t>
            </a:r>
          </a:p>
          <a:p>
            <a:pPr algn="ctr"/>
            <a:r>
              <a:rPr lang="en-US" dirty="0"/>
              <a:t>(MRCC)</a:t>
            </a:r>
          </a:p>
        </p:txBody>
      </p:sp>
      <p:sp>
        <p:nvSpPr>
          <p:cNvPr id="15" name="TextBox 14">
            <a:extLst>
              <a:ext uri="{FF2B5EF4-FFF2-40B4-BE49-F238E27FC236}">
                <a16:creationId xmlns:a16="http://schemas.microsoft.com/office/drawing/2014/main" id="{CB64EDD4-FADC-4611-848A-44B258DC7174}"/>
              </a:ext>
            </a:extLst>
          </p:cNvPr>
          <p:cNvSpPr txBox="1"/>
          <p:nvPr/>
        </p:nvSpPr>
        <p:spPr>
          <a:xfrm>
            <a:off x="8683668" y="5699461"/>
            <a:ext cx="2884316" cy="369332"/>
          </a:xfrm>
          <a:prstGeom prst="rect">
            <a:avLst/>
          </a:prstGeom>
          <a:noFill/>
        </p:spPr>
        <p:txBody>
          <a:bodyPr wrap="none" rtlCol="0">
            <a:spAutoFit/>
          </a:bodyPr>
          <a:lstStyle/>
          <a:p>
            <a:r>
              <a:rPr lang="en-US" dirty="0"/>
              <a:t>Grouping of Buildings on site</a:t>
            </a:r>
          </a:p>
        </p:txBody>
      </p:sp>
      <p:sp>
        <p:nvSpPr>
          <p:cNvPr id="16" name="Oval 15">
            <a:extLst>
              <a:ext uri="{FF2B5EF4-FFF2-40B4-BE49-F238E27FC236}">
                <a16:creationId xmlns:a16="http://schemas.microsoft.com/office/drawing/2014/main" id="{A5B30842-9075-407E-8A4D-DCAA0A86F7E2}"/>
              </a:ext>
            </a:extLst>
          </p:cNvPr>
          <p:cNvSpPr/>
          <p:nvPr/>
        </p:nvSpPr>
        <p:spPr>
          <a:xfrm>
            <a:off x="4939380" y="2971800"/>
            <a:ext cx="506965" cy="492683"/>
          </a:xfrm>
          <a:prstGeom prst="ellipse">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7" name="Oval 16">
            <a:extLst>
              <a:ext uri="{FF2B5EF4-FFF2-40B4-BE49-F238E27FC236}">
                <a16:creationId xmlns:a16="http://schemas.microsoft.com/office/drawing/2014/main" id="{EB549AE6-8397-4A20-8568-281E17DFF074}"/>
              </a:ext>
            </a:extLst>
          </p:cNvPr>
          <p:cNvSpPr/>
          <p:nvPr/>
        </p:nvSpPr>
        <p:spPr>
          <a:xfrm>
            <a:off x="1129380" y="4953000"/>
            <a:ext cx="762000" cy="746461"/>
          </a:xfrm>
          <a:prstGeom prst="ellipse">
            <a:avLst/>
          </a:prstGeom>
          <a:noFill/>
          <a:ln w="952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Tree>
    <p:extLst>
      <p:ext uri="{BB962C8B-B14F-4D97-AF65-F5344CB8AC3E}">
        <p14:creationId xmlns:p14="http://schemas.microsoft.com/office/powerpoint/2010/main" val="28279543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586D2DD-047C-45AE-8903-A7BD6047B8D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926"/>
          <a:stretch/>
        </p:blipFill>
        <p:spPr>
          <a:xfrm>
            <a:off x="0" y="-11576"/>
            <a:ext cx="12188826" cy="7250575"/>
          </a:xfrm>
          <a:prstGeom prst="rect">
            <a:avLst/>
          </a:prstGeom>
        </p:spPr>
      </p:pic>
      <p:sp>
        <p:nvSpPr>
          <p:cNvPr id="7" name="Title 1">
            <a:extLst>
              <a:ext uri="{FF2B5EF4-FFF2-40B4-BE49-F238E27FC236}">
                <a16:creationId xmlns:a16="http://schemas.microsoft.com/office/drawing/2014/main" id="{89EA120D-417E-4C88-921C-E056A5A502B2}"/>
              </a:ext>
            </a:extLst>
          </p:cNvPr>
          <p:cNvSpPr>
            <a:spLocks noGrp="1"/>
          </p:cNvSpPr>
          <p:nvPr>
            <p:ph type="title"/>
          </p:nvPr>
        </p:nvSpPr>
        <p:spPr>
          <a:xfrm>
            <a:off x="839570" y="381000"/>
            <a:ext cx="4864223" cy="396874"/>
          </a:xfrm>
          <a:noFill/>
          <a:ln>
            <a:noFill/>
          </a:ln>
        </p:spPr>
        <p:txBody>
          <a:bodyPr>
            <a:noAutofit/>
          </a:bodyPr>
          <a:lstStyle/>
          <a:p>
            <a:r>
              <a:rPr lang="en-US" sz="2800" b="1" dirty="0">
                <a:solidFill>
                  <a:schemeClr val="bg1"/>
                </a:solidFill>
              </a:rPr>
              <a:t>Design Process</a:t>
            </a:r>
          </a:p>
        </p:txBody>
      </p:sp>
    </p:spTree>
    <p:extLst>
      <p:ext uri="{BB962C8B-B14F-4D97-AF65-F5344CB8AC3E}">
        <p14:creationId xmlns:p14="http://schemas.microsoft.com/office/powerpoint/2010/main" val="38297847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C0081E4F-4319-40A3-A584-0A527807EFB6}"/>
              </a:ext>
            </a:extLst>
          </p:cNvPr>
          <p:cNvSpPr>
            <a:spLocks noGrp="1"/>
          </p:cNvSpPr>
          <p:nvPr>
            <p:ph type="title"/>
          </p:nvPr>
        </p:nvSpPr>
        <p:spPr>
          <a:xfrm>
            <a:off x="839571" y="381000"/>
            <a:ext cx="23592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a:t>
            </a:r>
          </a:p>
        </p:txBody>
      </p:sp>
      <p:pic>
        <p:nvPicPr>
          <p:cNvPr id="1026" name="Picture 2" descr="Image result for panopticon">
            <a:extLst>
              <a:ext uri="{FF2B5EF4-FFF2-40B4-BE49-F238E27FC236}">
                <a16:creationId xmlns:a16="http://schemas.microsoft.com/office/drawing/2014/main" id="{CFD2C35D-34F3-49E8-B7F3-A8533581224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885" b="5185"/>
          <a:stretch/>
        </p:blipFill>
        <p:spPr bwMode="auto">
          <a:xfrm>
            <a:off x="0" y="1855873"/>
            <a:ext cx="4341812" cy="33038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D1DC09A-346F-4695-97FC-1598F8F0CA3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739" t="25549" r="8739" b="12213"/>
          <a:stretch/>
        </p:blipFill>
        <p:spPr>
          <a:xfrm>
            <a:off x="4401133" y="1855873"/>
            <a:ext cx="7787692" cy="3303870"/>
          </a:xfrm>
          <a:prstGeom prst="rect">
            <a:avLst/>
          </a:prstGeom>
        </p:spPr>
      </p:pic>
      <p:sp>
        <p:nvSpPr>
          <p:cNvPr id="4" name="TextBox 3">
            <a:extLst>
              <a:ext uri="{FF2B5EF4-FFF2-40B4-BE49-F238E27FC236}">
                <a16:creationId xmlns:a16="http://schemas.microsoft.com/office/drawing/2014/main" id="{3893DF26-9259-42DE-B979-A9B19A2BFBB6}"/>
              </a:ext>
            </a:extLst>
          </p:cNvPr>
          <p:cNvSpPr txBox="1"/>
          <p:nvPr/>
        </p:nvSpPr>
        <p:spPr>
          <a:xfrm>
            <a:off x="279388" y="5175176"/>
            <a:ext cx="3464218" cy="369332"/>
          </a:xfrm>
          <a:prstGeom prst="rect">
            <a:avLst/>
          </a:prstGeom>
          <a:noFill/>
        </p:spPr>
        <p:txBody>
          <a:bodyPr wrap="none" rtlCol="0">
            <a:spAutoFit/>
          </a:bodyPr>
          <a:lstStyle/>
          <a:p>
            <a:r>
              <a:rPr lang="en-US" dirty="0"/>
              <a:t>Example of Panopticon style prison</a:t>
            </a:r>
          </a:p>
        </p:txBody>
      </p:sp>
      <p:sp>
        <p:nvSpPr>
          <p:cNvPr id="6" name="TextBox 5">
            <a:extLst>
              <a:ext uri="{FF2B5EF4-FFF2-40B4-BE49-F238E27FC236}">
                <a16:creationId xmlns:a16="http://schemas.microsoft.com/office/drawing/2014/main" id="{BAD4A006-ADE0-4DF0-B0AB-3DF4FE5C71AC}"/>
              </a:ext>
            </a:extLst>
          </p:cNvPr>
          <p:cNvSpPr txBox="1"/>
          <p:nvPr/>
        </p:nvSpPr>
        <p:spPr>
          <a:xfrm>
            <a:off x="6932612" y="5159743"/>
            <a:ext cx="3505200" cy="369332"/>
          </a:xfrm>
          <a:prstGeom prst="rect">
            <a:avLst/>
          </a:prstGeom>
          <a:noFill/>
        </p:spPr>
        <p:txBody>
          <a:bodyPr wrap="square" rtlCol="0">
            <a:spAutoFit/>
          </a:bodyPr>
          <a:lstStyle/>
          <a:p>
            <a:r>
              <a:rPr lang="en-US" dirty="0"/>
              <a:t>Site layout centering around hope</a:t>
            </a:r>
          </a:p>
        </p:txBody>
      </p:sp>
    </p:spTree>
    <p:extLst>
      <p:ext uri="{BB962C8B-B14F-4D97-AF65-F5344CB8AC3E}">
        <p14:creationId xmlns:p14="http://schemas.microsoft.com/office/powerpoint/2010/main" val="17579199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DA0FCA-EEFD-488F-BB68-CD96F0A18C1C}"/>
              </a:ext>
            </a:extLst>
          </p:cNvPr>
          <p:cNvSpPr>
            <a:spLocks noGrp="1"/>
          </p:cNvSpPr>
          <p:nvPr>
            <p:ph type="title"/>
          </p:nvPr>
        </p:nvSpPr>
        <p:spPr>
          <a:xfrm>
            <a:off x="836612" y="2590800"/>
            <a:ext cx="10512862" cy="1325563"/>
          </a:xfrm>
        </p:spPr>
        <p:txBody>
          <a:bodyPr>
            <a:normAutofit/>
          </a:bodyPr>
          <a:lstStyle/>
          <a:p>
            <a:pPr algn="ctr"/>
            <a:r>
              <a:rPr lang="en-US" sz="4400" dirty="0"/>
              <a:t>How does the architecture of Correctional Facilities impact inmates?</a:t>
            </a:r>
            <a:endParaRPr lang="en-US" dirty="0"/>
          </a:p>
        </p:txBody>
      </p:sp>
    </p:spTree>
    <p:extLst>
      <p:ext uri="{BB962C8B-B14F-4D97-AF65-F5344CB8AC3E}">
        <p14:creationId xmlns:p14="http://schemas.microsoft.com/office/powerpoint/2010/main" val="41031145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44E54D7-1373-4143-93F7-4F900B80D34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412" t="12088" r="15384" b="5714"/>
          <a:stretch/>
        </p:blipFill>
        <p:spPr>
          <a:xfrm>
            <a:off x="0" y="-152400"/>
            <a:ext cx="12188825" cy="7772400"/>
          </a:xfrm>
          <a:prstGeom prst="rect">
            <a:avLst/>
          </a:prstGeom>
        </p:spPr>
      </p:pic>
      <p:sp>
        <p:nvSpPr>
          <p:cNvPr id="2" name="TextBox 1">
            <a:extLst>
              <a:ext uri="{FF2B5EF4-FFF2-40B4-BE49-F238E27FC236}">
                <a16:creationId xmlns:a16="http://schemas.microsoft.com/office/drawing/2014/main" id="{4BCD1E14-CC54-4AB6-B53C-A9D1B38820CF}"/>
              </a:ext>
            </a:extLst>
          </p:cNvPr>
          <p:cNvSpPr txBox="1"/>
          <p:nvPr/>
        </p:nvSpPr>
        <p:spPr>
          <a:xfrm rot="1850501">
            <a:off x="7071247" y="3872206"/>
            <a:ext cx="1533625" cy="369332"/>
          </a:xfrm>
          <a:prstGeom prst="rect">
            <a:avLst/>
          </a:prstGeom>
          <a:noFill/>
        </p:spPr>
        <p:txBody>
          <a:bodyPr wrap="none" rtlCol="0">
            <a:spAutoFit/>
          </a:bodyPr>
          <a:lstStyle/>
          <a:p>
            <a:r>
              <a:rPr lang="en-US" dirty="0"/>
              <a:t>Visitor Parking</a:t>
            </a:r>
          </a:p>
        </p:txBody>
      </p:sp>
      <p:sp>
        <p:nvSpPr>
          <p:cNvPr id="3" name="TextBox 2">
            <a:extLst>
              <a:ext uri="{FF2B5EF4-FFF2-40B4-BE49-F238E27FC236}">
                <a16:creationId xmlns:a16="http://schemas.microsoft.com/office/drawing/2014/main" id="{17792790-28C9-4C6F-A9BE-9593A106451D}"/>
              </a:ext>
            </a:extLst>
          </p:cNvPr>
          <p:cNvSpPr txBox="1"/>
          <p:nvPr/>
        </p:nvSpPr>
        <p:spPr>
          <a:xfrm rot="2054923">
            <a:off x="4132598" y="5518892"/>
            <a:ext cx="1854034" cy="369332"/>
          </a:xfrm>
          <a:prstGeom prst="rect">
            <a:avLst/>
          </a:prstGeom>
          <a:noFill/>
        </p:spPr>
        <p:txBody>
          <a:bodyPr wrap="none" rtlCol="0">
            <a:spAutoFit/>
          </a:bodyPr>
          <a:lstStyle/>
          <a:p>
            <a:r>
              <a:rPr lang="en-US" dirty="0"/>
              <a:t>Employee Parking</a:t>
            </a:r>
          </a:p>
        </p:txBody>
      </p:sp>
      <p:sp>
        <p:nvSpPr>
          <p:cNvPr id="5" name="Title 1">
            <a:extLst>
              <a:ext uri="{FF2B5EF4-FFF2-40B4-BE49-F238E27FC236}">
                <a16:creationId xmlns:a16="http://schemas.microsoft.com/office/drawing/2014/main" id="{EF0B874C-248B-4B24-8DE4-F444F6D66E88}"/>
              </a:ext>
            </a:extLst>
          </p:cNvPr>
          <p:cNvSpPr>
            <a:spLocks noGrp="1"/>
          </p:cNvSpPr>
          <p:nvPr>
            <p:ph type="title"/>
          </p:nvPr>
        </p:nvSpPr>
        <p:spPr>
          <a:xfrm>
            <a:off x="839570" y="381000"/>
            <a:ext cx="4864223" cy="396874"/>
          </a:xfrm>
          <a:solidFill>
            <a:schemeClr val="bg1"/>
          </a:solidFill>
        </p:spPr>
        <p:txBody>
          <a:bodyPr>
            <a:noAutofit/>
          </a:bodyPr>
          <a:lstStyle/>
          <a:p>
            <a:r>
              <a:rPr lang="en-US" sz="2800" dirty="0"/>
              <a:t>Design Process</a:t>
            </a:r>
          </a:p>
        </p:txBody>
      </p:sp>
      <p:sp>
        <p:nvSpPr>
          <p:cNvPr id="4" name="TextBox 3">
            <a:extLst>
              <a:ext uri="{FF2B5EF4-FFF2-40B4-BE49-F238E27FC236}">
                <a16:creationId xmlns:a16="http://schemas.microsoft.com/office/drawing/2014/main" id="{41AB43F6-F734-4247-8365-B39ABA448211}"/>
              </a:ext>
            </a:extLst>
          </p:cNvPr>
          <p:cNvSpPr txBox="1"/>
          <p:nvPr/>
        </p:nvSpPr>
        <p:spPr>
          <a:xfrm>
            <a:off x="5220231" y="4441679"/>
            <a:ext cx="1419171" cy="369332"/>
          </a:xfrm>
          <a:prstGeom prst="rect">
            <a:avLst/>
          </a:prstGeom>
          <a:solidFill>
            <a:srgbClr val="FFFFFF">
              <a:alpha val="69804"/>
            </a:srgbClr>
          </a:solidFill>
          <a:ln>
            <a:noFill/>
          </a:ln>
        </p:spPr>
        <p:txBody>
          <a:bodyPr wrap="none" rtlCol="0">
            <a:spAutoFit/>
          </a:bodyPr>
          <a:lstStyle/>
          <a:p>
            <a:r>
              <a:rPr lang="en-US" dirty="0"/>
              <a:t>Shared Dorm</a:t>
            </a:r>
          </a:p>
        </p:txBody>
      </p:sp>
      <p:sp>
        <p:nvSpPr>
          <p:cNvPr id="7" name="TextBox 6">
            <a:extLst>
              <a:ext uri="{FF2B5EF4-FFF2-40B4-BE49-F238E27FC236}">
                <a16:creationId xmlns:a16="http://schemas.microsoft.com/office/drawing/2014/main" id="{B7E8429C-F6F5-419B-9D0F-3ECF0EB0C7B0}"/>
              </a:ext>
            </a:extLst>
          </p:cNvPr>
          <p:cNvSpPr txBox="1"/>
          <p:nvPr/>
        </p:nvSpPr>
        <p:spPr>
          <a:xfrm>
            <a:off x="6551612" y="2438400"/>
            <a:ext cx="2716706" cy="369332"/>
          </a:xfrm>
          <a:prstGeom prst="rect">
            <a:avLst/>
          </a:prstGeom>
          <a:solidFill>
            <a:srgbClr val="FFFFFF">
              <a:alpha val="69804"/>
            </a:srgbClr>
          </a:solidFill>
          <a:ln>
            <a:noFill/>
          </a:ln>
        </p:spPr>
        <p:txBody>
          <a:bodyPr wrap="none" rtlCol="0">
            <a:spAutoFit/>
          </a:bodyPr>
          <a:lstStyle/>
          <a:p>
            <a:r>
              <a:rPr lang="en-US" dirty="0"/>
              <a:t>Reflection/ Family Meeting</a:t>
            </a:r>
          </a:p>
        </p:txBody>
      </p:sp>
      <p:sp>
        <p:nvSpPr>
          <p:cNvPr id="8" name="TextBox 7">
            <a:extLst>
              <a:ext uri="{FF2B5EF4-FFF2-40B4-BE49-F238E27FC236}">
                <a16:creationId xmlns:a16="http://schemas.microsoft.com/office/drawing/2014/main" id="{B0703EB3-3284-43B7-A970-EE1E95CB0FBD}"/>
              </a:ext>
            </a:extLst>
          </p:cNvPr>
          <p:cNvSpPr txBox="1"/>
          <p:nvPr/>
        </p:nvSpPr>
        <p:spPr>
          <a:xfrm>
            <a:off x="5857529" y="1632691"/>
            <a:ext cx="1167884" cy="369332"/>
          </a:xfrm>
          <a:prstGeom prst="rect">
            <a:avLst/>
          </a:prstGeom>
          <a:solidFill>
            <a:srgbClr val="FFFFFF">
              <a:alpha val="69804"/>
            </a:srgbClr>
          </a:solidFill>
          <a:ln>
            <a:noFill/>
          </a:ln>
        </p:spPr>
        <p:txBody>
          <a:bodyPr wrap="none" rtlCol="0">
            <a:spAutoFit/>
          </a:bodyPr>
          <a:lstStyle/>
          <a:p>
            <a:r>
              <a:rPr lang="en-US" dirty="0"/>
              <a:t>Education </a:t>
            </a:r>
          </a:p>
        </p:txBody>
      </p:sp>
      <p:sp>
        <p:nvSpPr>
          <p:cNvPr id="9" name="TextBox 8">
            <a:extLst>
              <a:ext uri="{FF2B5EF4-FFF2-40B4-BE49-F238E27FC236}">
                <a16:creationId xmlns:a16="http://schemas.microsoft.com/office/drawing/2014/main" id="{9A269679-8FD4-4278-861F-52B857CB62A6}"/>
              </a:ext>
            </a:extLst>
          </p:cNvPr>
          <p:cNvSpPr txBox="1"/>
          <p:nvPr/>
        </p:nvSpPr>
        <p:spPr>
          <a:xfrm>
            <a:off x="3365051" y="1380982"/>
            <a:ext cx="1296958" cy="369332"/>
          </a:xfrm>
          <a:prstGeom prst="rect">
            <a:avLst/>
          </a:prstGeom>
          <a:solidFill>
            <a:srgbClr val="FFFFFF">
              <a:alpha val="69804"/>
            </a:srgbClr>
          </a:solidFill>
          <a:ln>
            <a:noFill/>
          </a:ln>
        </p:spPr>
        <p:txBody>
          <a:bodyPr wrap="none" rtlCol="0">
            <a:spAutoFit/>
          </a:bodyPr>
          <a:lstStyle/>
          <a:p>
            <a:r>
              <a:rPr lang="en-US" dirty="0"/>
              <a:t>Gymnasium</a:t>
            </a:r>
          </a:p>
        </p:txBody>
      </p:sp>
      <p:sp>
        <p:nvSpPr>
          <p:cNvPr id="10" name="TextBox 9">
            <a:extLst>
              <a:ext uri="{FF2B5EF4-FFF2-40B4-BE49-F238E27FC236}">
                <a16:creationId xmlns:a16="http://schemas.microsoft.com/office/drawing/2014/main" id="{0368271E-A532-466B-B5B3-F378732344B4}"/>
              </a:ext>
            </a:extLst>
          </p:cNvPr>
          <p:cNvSpPr txBox="1"/>
          <p:nvPr/>
        </p:nvSpPr>
        <p:spPr>
          <a:xfrm>
            <a:off x="2436812" y="2807732"/>
            <a:ext cx="1324402" cy="369332"/>
          </a:xfrm>
          <a:prstGeom prst="rect">
            <a:avLst/>
          </a:prstGeom>
          <a:noFill/>
        </p:spPr>
        <p:txBody>
          <a:bodyPr wrap="none" rtlCol="0">
            <a:spAutoFit/>
          </a:bodyPr>
          <a:lstStyle/>
          <a:p>
            <a:r>
              <a:rPr lang="en-US" dirty="0"/>
              <a:t>Single Dorm</a:t>
            </a:r>
          </a:p>
        </p:txBody>
      </p:sp>
      <p:sp>
        <p:nvSpPr>
          <p:cNvPr id="11" name="TextBox 10">
            <a:extLst>
              <a:ext uri="{FF2B5EF4-FFF2-40B4-BE49-F238E27FC236}">
                <a16:creationId xmlns:a16="http://schemas.microsoft.com/office/drawing/2014/main" id="{DFA3205E-29BF-4601-AB46-81A65CC9C373}"/>
              </a:ext>
            </a:extLst>
          </p:cNvPr>
          <p:cNvSpPr txBox="1"/>
          <p:nvPr/>
        </p:nvSpPr>
        <p:spPr>
          <a:xfrm>
            <a:off x="3636657" y="4201502"/>
            <a:ext cx="1029834" cy="369332"/>
          </a:xfrm>
          <a:prstGeom prst="rect">
            <a:avLst/>
          </a:prstGeom>
          <a:solidFill>
            <a:srgbClr val="FFFFFF">
              <a:alpha val="69804"/>
            </a:srgbClr>
          </a:solidFill>
          <a:ln>
            <a:noFill/>
          </a:ln>
        </p:spPr>
        <p:txBody>
          <a:bodyPr wrap="none" rtlCol="0">
            <a:spAutoFit/>
          </a:bodyPr>
          <a:lstStyle/>
          <a:p>
            <a:r>
              <a:rPr lang="en-US" dirty="0"/>
              <a:t>Cafeteria</a:t>
            </a:r>
          </a:p>
        </p:txBody>
      </p:sp>
    </p:spTree>
    <p:extLst>
      <p:ext uri="{BB962C8B-B14F-4D97-AF65-F5344CB8AC3E}">
        <p14:creationId xmlns:p14="http://schemas.microsoft.com/office/powerpoint/2010/main" val="299008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ED38A46-1610-4184-9BBE-8377599FC0F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pic>
        <p:nvPicPr>
          <p:cNvPr id="8" name="Content Placeholder 7">
            <a:extLst>
              <a:ext uri="{FF2B5EF4-FFF2-40B4-BE49-F238E27FC236}">
                <a16:creationId xmlns:a16="http://schemas.microsoft.com/office/drawing/2014/main" id="{1AB7FB0E-1890-4193-A80D-2645A320FB4B}"/>
              </a:ext>
            </a:extLst>
          </p:cNvPr>
          <p:cNvPicPr>
            <a:picLocks noGrp="1" noChangeAspect="1"/>
          </p:cNvPicPr>
          <p:nvPr>
            <p:ph sz="half" idx="1"/>
          </p:nvPr>
        </p:nvPicPr>
        <p:blipFill rotWithShape="1">
          <a:blip r:embed="rId4"/>
          <a:srcRect l="9245" t="12336" r="10505" b="8717"/>
          <a:stretch/>
        </p:blipFill>
        <p:spPr>
          <a:xfrm flipH="1">
            <a:off x="379411" y="1674495"/>
            <a:ext cx="1752600" cy="1643064"/>
          </a:xfrm>
          <a:prstGeom prst="rect">
            <a:avLst/>
          </a:prstGeom>
        </p:spPr>
      </p:pic>
      <p:pic>
        <p:nvPicPr>
          <p:cNvPr id="10" name="Content Placeholder 9">
            <a:extLst>
              <a:ext uri="{FF2B5EF4-FFF2-40B4-BE49-F238E27FC236}">
                <a16:creationId xmlns:a16="http://schemas.microsoft.com/office/drawing/2014/main" id="{D38EF9E5-362E-4C12-9C94-4988511BB995}"/>
              </a:ext>
            </a:extLst>
          </p:cNvPr>
          <p:cNvPicPr>
            <a:picLocks noGrp="1" noChangeAspect="1"/>
          </p:cNvPicPr>
          <p:nvPr>
            <p:ph sz="half" idx="2"/>
          </p:nvPr>
        </p:nvPicPr>
        <p:blipFill rotWithShape="1">
          <a:blip r:embed="rId5"/>
          <a:srcRect l="8145" t="6811" r="9703" b="3343"/>
          <a:stretch/>
        </p:blipFill>
        <p:spPr>
          <a:xfrm flipH="1">
            <a:off x="2467767" y="1381863"/>
            <a:ext cx="2300288" cy="2392711"/>
          </a:xfrm>
          <a:prstGeom prst="rect">
            <a:avLst/>
          </a:prstGeom>
        </p:spPr>
      </p:pic>
      <p:sp>
        <p:nvSpPr>
          <p:cNvPr id="5" name="Title 1">
            <a:extLst>
              <a:ext uri="{FF2B5EF4-FFF2-40B4-BE49-F238E27FC236}">
                <a16:creationId xmlns:a16="http://schemas.microsoft.com/office/drawing/2014/main" id="{8B9FE5CC-AAEA-4512-AC2C-9BA1EE60519E}"/>
              </a:ext>
            </a:extLst>
          </p:cNvPr>
          <p:cNvSpPr>
            <a:spLocks noGrp="1"/>
          </p:cNvSpPr>
          <p:nvPr>
            <p:ph type="title"/>
          </p:nvPr>
        </p:nvSpPr>
        <p:spPr>
          <a:xfrm>
            <a:off x="839570" y="381000"/>
            <a:ext cx="4569041"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Shared Dorm</a:t>
            </a:r>
          </a:p>
        </p:txBody>
      </p:sp>
      <p:sp>
        <p:nvSpPr>
          <p:cNvPr id="7" name="Oval 6">
            <a:extLst>
              <a:ext uri="{FF2B5EF4-FFF2-40B4-BE49-F238E27FC236}">
                <a16:creationId xmlns:a16="http://schemas.microsoft.com/office/drawing/2014/main" id="{59686327-E113-49DE-A29D-8B23492B8DDF}"/>
              </a:ext>
            </a:extLst>
          </p:cNvPr>
          <p:cNvSpPr/>
          <p:nvPr/>
        </p:nvSpPr>
        <p:spPr>
          <a:xfrm>
            <a:off x="11123612" y="1066800"/>
            <a:ext cx="755911" cy="758825"/>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9" name="Picture 8">
            <a:extLst>
              <a:ext uri="{FF2B5EF4-FFF2-40B4-BE49-F238E27FC236}">
                <a16:creationId xmlns:a16="http://schemas.microsoft.com/office/drawing/2014/main" id="{B70E423C-4D05-4A27-9709-D564905B160A}"/>
              </a:ext>
            </a:extLst>
          </p:cNvPr>
          <p:cNvPicPr>
            <a:picLocks noChangeAspect="1"/>
          </p:cNvPicPr>
          <p:nvPr/>
        </p:nvPicPr>
        <p:blipFill rotWithShape="1">
          <a:blip r:embed="rId6"/>
          <a:srcRect l="5728" t="13171" r="5584" b="4687"/>
          <a:stretch/>
        </p:blipFill>
        <p:spPr>
          <a:xfrm flipH="1">
            <a:off x="5103812" y="1857529"/>
            <a:ext cx="2683671" cy="1259682"/>
          </a:xfrm>
          <a:prstGeom prst="rect">
            <a:avLst/>
          </a:prstGeom>
        </p:spPr>
      </p:pic>
      <p:pic>
        <p:nvPicPr>
          <p:cNvPr id="11" name="Picture 10">
            <a:extLst>
              <a:ext uri="{FF2B5EF4-FFF2-40B4-BE49-F238E27FC236}">
                <a16:creationId xmlns:a16="http://schemas.microsoft.com/office/drawing/2014/main" id="{A5CC4D20-D4AF-4E38-93C1-8A3329383113}"/>
              </a:ext>
            </a:extLst>
          </p:cNvPr>
          <p:cNvPicPr>
            <a:picLocks noChangeAspect="1"/>
          </p:cNvPicPr>
          <p:nvPr/>
        </p:nvPicPr>
        <p:blipFill rotWithShape="1">
          <a:blip r:embed="rId7"/>
          <a:srcRect l="10003" t="5607" r="4984" b="7081"/>
          <a:stretch/>
        </p:blipFill>
        <p:spPr>
          <a:xfrm flipH="1">
            <a:off x="8031672" y="1219200"/>
            <a:ext cx="2017584" cy="2492310"/>
          </a:xfrm>
          <a:prstGeom prst="rect">
            <a:avLst/>
          </a:prstGeom>
        </p:spPr>
      </p:pic>
      <p:pic>
        <p:nvPicPr>
          <p:cNvPr id="12" name="Picture 11">
            <a:extLst>
              <a:ext uri="{FF2B5EF4-FFF2-40B4-BE49-F238E27FC236}">
                <a16:creationId xmlns:a16="http://schemas.microsoft.com/office/drawing/2014/main" id="{7C0BB905-6E18-4155-A49C-4CBEB415D5BE}"/>
              </a:ext>
            </a:extLst>
          </p:cNvPr>
          <p:cNvPicPr>
            <a:picLocks noChangeAspect="1"/>
          </p:cNvPicPr>
          <p:nvPr/>
        </p:nvPicPr>
        <p:blipFill>
          <a:blip r:embed="rId8"/>
          <a:stretch>
            <a:fillRect/>
          </a:stretch>
        </p:blipFill>
        <p:spPr>
          <a:xfrm>
            <a:off x="608012" y="4231590"/>
            <a:ext cx="3275012" cy="2650396"/>
          </a:xfrm>
          <a:prstGeom prst="rect">
            <a:avLst/>
          </a:prstGeom>
        </p:spPr>
      </p:pic>
      <p:pic>
        <p:nvPicPr>
          <p:cNvPr id="14" name="Picture 13">
            <a:extLst>
              <a:ext uri="{FF2B5EF4-FFF2-40B4-BE49-F238E27FC236}">
                <a16:creationId xmlns:a16="http://schemas.microsoft.com/office/drawing/2014/main" id="{4AD66F30-0FC9-4F4C-860B-6B8BD8621C49}"/>
              </a:ext>
            </a:extLst>
          </p:cNvPr>
          <p:cNvPicPr>
            <a:picLocks noChangeAspect="1"/>
          </p:cNvPicPr>
          <p:nvPr/>
        </p:nvPicPr>
        <p:blipFill>
          <a:blip r:embed="rId9"/>
          <a:stretch>
            <a:fillRect/>
          </a:stretch>
        </p:blipFill>
        <p:spPr>
          <a:xfrm>
            <a:off x="4466328" y="3881010"/>
            <a:ext cx="3581400" cy="2896620"/>
          </a:xfrm>
          <a:prstGeom prst="rect">
            <a:avLst/>
          </a:prstGeom>
        </p:spPr>
      </p:pic>
      <p:pic>
        <p:nvPicPr>
          <p:cNvPr id="15" name="Picture 14">
            <a:extLst>
              <a:ext uri="{FF2B5EF4-FFF2-40B4-BE49-F238E27FC236}">
                <a16:creationId xmlns:a16="http://schemas.microsoft.com/office/drawing/2014/main" id="{DBE1D888-7FD1-4D20-B8E7-0D74B5A7A8ED}"/>
              </a:ext>
            </a:extLst>
          </p:cNvPr>
          <p:cNvPicPr>
            <a:picLocks noChangeAspect="1"/>
          </p:cNvPicPr>
          <p:nvPr/>
        </p:nvPicPr>
        <p:blipFill>
          <a:blip r:embed="rId10"/>
          <a:stretch>
            <a:fillRect/>
          </a:stretch>
        </p:blipFill>
        <p:spPr>
          <a:xfrm>
            <a:off x="8913812" y="4010444"/>
            <a:ext cx="2747658" cy="2637752"/>
          </a:xfrm>
          <a:prstGeom prst="rect">
            <a:avLst/>
          </a:prstGeom>
        </p:spPr>
      </p:pic>
    </p:spTree>
    <p:extLst>
      <p:ext uri="{BB962C8B-B14F-4D97-AF65-F5344CB8AC3E}">
        <p14:creationId xmlns:p14="http://schemas.microsoft.com/office/powerpoint/2010/main" val="27526008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62FC942E-6D7D-477B-83AA-F761795D07E8}"/>
              </a:ext>
            </a:extLst>
          </p:cNvPr>
          <p:cNvPicPr>
            <a:picLocks noGrp="1" noChangeAspect="1"/>
          </p:cNvPicPr>
          <p:nvPr>
            <p:ph sz="half" idx="1"/>
          </p:nvPr>
        </p:nvPicPr>
        <p:blipFill rotWithShape="1">
          <a:blip r:embed="rId3" cstate="print">
            <a:extLst>
              <a:ext uri="{28A0092B-C50C-407E-A947-70E740481C1C}">
                <a14:useLocalDpi xmlns:a14="http://schemas.microsoft.com/office/drawing/2010/main" val="0"/>
              </a:ext>
            </a:extLst>
          </a:blip>
          <a:srcRect l="5190" t="23792" b="5284"/>
          <a:stretch/>
        </p:blipFill>
        <p:spPr>
          <a:xfrm>
            <a:off x="0" y="1219200"/>
            <a:ext cx="6698279" cy="5867400"/>
          </a:xfrm>
        </p:spPr>
      </p:pic>
      <p:pic>
        <p:nvPicPr>
          <p:cNvPr id="5" name="Picture 4">
            <a:extLst>
              <a:ext uri="{FF2B5EF4-FFF2-40B4-BE49-F238E27FC236}">
                <a16:creationId xmlns:a16="http://schemas.microsoft.com/office/drawing/2014/main" id="{5EAFF3D7-C98E-452B-8193-6D79B196388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A4911383-08F5-43F1-AC2F-B9A8041DF60F}"/>
              </a:ext>
            </a:extLst>
          </p:cNvPr>
          <p:cNvSpPr/>
          <p:nvPr/>
        </p:nvSpPr>
        <p:spPr>
          <a:xfrm>
            <a:off x="11123612" y="1066800"/>
            <a:ext cx="755911" cy="758825"/>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7CA789E4-86E0-4412-BC63-11ABBB6CBC96}"/>
              </a:ext>
            </a:extLst>
          </p:cNvPr>
          <p:cNvSpPr>
            <a:spLocks noGrp="1"/>
          </p:cNvSpPr>
          <p:nvPr>
            <p:ph type="title"/>
          </p:nvPr>
        </p:nvSpPr>
        <p:spPr>
          <a:xfrm>
            <a:off x="839570" y="381000"/>
            <a:ext cx="4569041"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Shared Dorm</a:t>
            </a:r>
          </a:p>
        </p:txBody>
      </p:sp>
      <p:pic>
        <p:nvPicPr>
          <p:cNvPr id="2050" name="Picture 2" descr="https://raas-render-prod.s3.amazonaws.com/VGKJKLW824R2/003b01c0-4b38-45d1-9d21-52517079aff5/gallery.0.jpg?AWSAccessKeyId=AKIAI2E3KVRFLGAFLOPA&amp;Expires=1525444647&amp;response-cache-control=public%2C%20max-age%3D86400&amp;response-expires=Fri%2C%2004%20May%202018%2014%3A37%3A27%20GMT&amp;Signature=dhP%2BA6iFWmXZLX9gnFCwXKttM8I%3D&amp;ts=1525360916051">
            <a:extLst>
              <a:ext uri="{FF2B5EF4-FFF2-40B4-BE49-F238E27FC236}">
                <a16:creationId xmlns:a16="http://schemas.microsoft.com/office/drawing/2014/main" id="{BB68B168-3A72-4DE4-8141-A5B5127AE4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75412" y="2133600"/>
            <a:ext cx="5473064" cy="3962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6026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12">
            <a:extLst>
              <a:ext uri="{FF2B5EF4-FFF2-40B4-BE49-F238E27FC236}">
                <a16:creationId xmlns:a16="http://schemas.microsoft.com/office/drawing/2014/main" id="{72E25928-CA83-40C5-9255-B7EC62F595D9}"/>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0" y="878088"/>
            <a:ext cx="9901426" cy="5562600"/>
          </a:xfrm>
        </p:spPr>
      </p:pic>
      <p:pic>
        <p:nvPicPr>
          <p:cNvPr id="5" name="Picture 4">
            <a:extLst>
              <a:ext uri="{FF2B5EF4-FFF2-40B4-BE49-F238E27FC236}">
                <a16:creationId xmlns:a16="http://schemas.microsoft.com/office/drawing/2014/main" id="{3E1A04ED-1FA0-4FA9-A4FA-AA5DCF250BF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DDFA5765-B07C-4863-83C9-3B6FB12FC4E8}"/>
              </a:ext>
            </a:extLst>
          </p:cNvPr>
          <p:cNvSpPr/>
          <p:nvPr/>
        </p:nvSpPr>
        <p:spPr>
          <a:xfrm>
            <a:off x="11504612" y="457200"/>
            <a:ext cx="533400" cy="533401"/>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DF749AD7-EA82-479F-8DE6-F140A6BFC0BF}"/>
              </a:ext>
            </a:extLst>
          </p:cNvPr>
          <p:cNvSpPr>
            <a:spLocks noGrp="1"/>
          </p:cNvSpPr>
          <p:nvPr>
            <p:ph type="title"/>
          </p:nvPr>
        </p:nvSpPr>
        <p:spPr>
          <a:xfrm>
            <a:off x="839570" y="381000"/>
            <a:ext cx="49500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Reflection Space</a:t>
            </a:r>
          </a:p>
        </p:txBody>
      </p:sp>
    </p:spTree>
    <p:extLst>
      <p:ext uri="{BB962C8B-B14F-4D97-AF65-F5344CB8AC3E}">
        <p14:creationId xmlns:p14="http://schemas.microsoft.com/office/powerpoint/2010/main" val="3311755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DC107466-B408-4BFF-AD30-76627B1F88B1}"/>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r="7325"/>
          <a:stretch/>
        </p:blipFill>
        <p:spPr>
          <a:xfrm>
            <a:off x="14809" y="912812"/>
            <a:ext cx="9294548" cy="5641389"/>
          </a:xfrm>
        </p:spPr>
      </p:pic>
      <p:pic>
        <p:nvPicPr>
          <p:cNvPr id="5" name="Picture 4">
            <a:extLst>
              <a:ext uri="{FF2B5EF4-FFF2-40B4-BE49-F238E27FC236}">
                <a16:creationId xmlns:a16="http://schemas.microsoft.com/office/drawing/2014/main" id="{68C1EE13-9ABD-4250-91F2-8C5B0613F71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71430838-5574-4CC1-8644-B12476F07498}"/>
              </a:ext>
            </a:extLst>
          </p:cNvPr>
          <p:cNvSpPr/>
          <p:nvPr/>
        </p:nvSpPr>
        <p:spPr>
          <a:xfrm>
            <a:off x="11504612" y="457200"/>
            <a:ext cx="533400" cy="533400"/>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2B796BC7-CADD-49CF-B0CB-31598C45DF2F}"/>
              </a:ext>
            </a:extLst>
          </p:cNvPr>
          <p:cNvSpPr>
            <a:spLocks noGrp="1"/>
          </p:cNvSpPr>
          <p:nvPr>
            <p:ph type="title"/>
          </p:nvPr>
        </p:nvSpPr>
        <p:spPr>
          <a:xfrm>
            <a:off x="839570" y="381000"/>
            <a:ext cx="49500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Reflection Space</a:t>
            </a:r>
          </a:p>
        </p:txBody>
      </p:sp>
    </p:spTree>
    <p:extLst>
      <p:ext uri="{BB962C8B-B14F-4D97-AF65-F5344CB8AC3E}">
        <p14:creationId xmlns:p14="http://schemas.microsoft.com/office/powerpoint/2010/main" val="1055250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A0A5D2D0-D03B-4F5A-B9A9-49CC15D23AFE}"/>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3046412" y="862860"/>
            <a:ext cx="6019800" cy="5980672"/>
          </a:xfrm>
        </p:spPr>
      </p:pic>
      <p:pic>
        <p:nvPicPr>
          <p:cNvPr id="5" name="Picture 4">
            <a:extLst>
              <a:ext uri="{FF2B5EF4-FFF2-40B4-BE49-F238E27FC236}">
                <a16:creationId xmlns:a16="http://schemas.microsoft.com/office/drawing/2014/main" id="{F2270157-473E-4794-8F2B-BD5BDF73BED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48668BA6-58F6-4F78-B036-D0A5FDAB50FE}"/>
              </a:ext>
            </a:extLst>
          </p:cNvPr>
          <p:cNvSpPr/>
          <p:nvPr/>
        </p:nvSpPr>
        <p:spPr>
          <a:xfrm>
            <a:off x="11504612" y="442914"/>
            <a:ext cx="508385" cy="547686"/>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A1C2915B-447C-4EC0-B808-ED6EE4EBA1EB}"/>
              </a:ext>
            </a:extLst>
          </p:cNvPr>
          <p:cNvSpPr>
            <a:spLocks noGrp="1"/>
          </p:cNvSpPr>
          <p:nvPr>
            <p:ph type="title"/>
          </p:nvPr>
        </p:nvSpPr>
        <p:spPr>
          <a:xfrm>
            <a:off x="839570" y="381000"/>
            <a:ext cx="49500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Reflection Space</a:t>
            </a:r>
          </a:p>
        </p:txBody>
      </p:sp>
    </p:spTree>
    <p:extLst>
      <p:ext uri="{BB962C8B-B14F-4D97-AF65-F5344CB8AC3E}">
        <p14:creationId xmlns:p14="http://schemas.microsoft.com/office/powerpoint/2010/main" val="40019579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ED79A417-596C-414F-8D39-8A0B560C61C9}"/>
              </a:ext>
            </a:extLst>
          </p:cNvPr>
          <p:cNvPicPr>
            <a:picLocks noGrp="1" noChangeAspect="1"/>
          </p:cNvPicPr>
          <p:nvPr>
            <p:ph sz="half" idx="1"/>
          </p:nvPr>
        </p:nvPicPr>
        <p:blipFill>
          <a:blip r:embed="rId3"/>
          <a:stretch>
            <a:fillRect/>
          </a:stretch>
        </p:blipFill>
        <p:spPr>
          <a:xfrm>
            <a:off x="221566" y="2647881"/>
            <a:ext cx="2901046" cy="2605852"/>
          </a:xfrm>
          <a:prstGeom prst="rect">
            <a:avLst/>
          </a:prstGeom>
        </p:spPr>
      </p:pic>
      <p:pic>
        <p:nvPicPr>
          <p:cNvPr id="5" name="Picture 4">
            <a:extLst>
              <a:ext uri="{FF2B5EF4-FFF2-40B4-BE49-F238E27FC236}">
                <a16:creationId xmlns:a16="http://schemas.microsoft.com/office/drawing/2014/main" id="{DF371FEB-E929-4B96-B485-6E2621B86E7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7" name="Oval 6">
            <a:extLst>
              <a:ext uri="{FF2B5EF4-FFF2-40B4-BE49-F238E27FC236}">
                <a16:creationId xmlns:a16="http://schemas.microsoft.com/office/drawing/2014/main" id="{E2F0E6A2-8DF2-48DA-9AAD-40CEE885B191}"/>
              </a:ext>
            </a:extLst>
          </p:cNvPr>
          <p:cNvSpPr/>
          <p:nvPr/>
        </p:nvSpPr>
        <p:spPr>
          <a:xfrm>
            <a:off x="11189078" y="230190"/>
            <a:ext cx="452787" cy="452358"/>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093271BF-6B3C-441D-B4D9-45719B187FCB}"/>
              </a:ext>
            </a:extLst>
          </p:cNvPr>
          <p:cNvSpPr>
            <a:spLocks noGrp="1"/>
          </p:cNvSpPr>
          <p:nvPr>
            <p:ph type="title"/>
          </p:nvPr>
        </p:nvSpPr>
        <p:spPr>
          <a:xfrm>
            <a:off x="839570" y="381000"/>
            <a:ext cx="5178663"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Education Building</a:t>
            </a:r>
          </a:p>
        </p:txBody>
      </p:sp>
      <p:pic>
        <p:nvPicPr>
          <p:cNvPr id="13" name="Content Placeholder 12">
            <a:extLst>
              <a:ext uri="{FF2B5EF4-FFF2-40B4-BE49-F238E27FC236}">
                <a16:creationId xmlns:a16="http://schemas.microsoft.com/office/drawing/2014/main" id="{A06ADB54-BC48-4AB5-95BF-BE609AC0B977}"/>
              </a:ext>
            </a:extLst>
          </p:cNvPr>
          <p:cNvPicPr>
            <a:picLocks noGrp="1" noChangeAspect="1"/>
          </p:cNvPicPr>
          <p:nvPr>
            <p:ph sz="half" idx="2"/>
          </p:nvPr>
        </p:nvPicPr>
        <p:blipFill>
          <a:blip r:embed="rId5"/>
          <a:stretch>
            <a:fillRect/>
          </a:stretch>
        </p:blipFill>
        <p:spPr>
          <a:xfrm>
            <a:off x="3122612" y="2073177"/>
            <a:ext cx="2800350" cy="3086100"/>
          </a:xfrm>
          <a:prstGeom prst="rect">
            <a:avLst/>
          </a:prstGeom>
        </p:spPr>
      </p:pic>
      <p:pic>
        <p:nvPicPr>
          <p:cNvPr id="14" name="Picture 13">
            <a:extLst>
              <a:ext uri="{FF2B5EF4-FFF2-40B4-BE49-F238E27FC236}">
                <a16:creationId xmlns:a16="http://schemas.microsoft.com/office/drawing/2014/main" id="{FB9AABE9-8207-4EC1-8198-B540721C46FF}"/>
              </a:ext>
            </a:extLst>
          </p:cNvPr>
          <p:cNvPicPr>
            <a:picLocks noChangeAspect="1"/>
          </p:cNvPicPr>
          <p:nvPr/>
        </p:nvPicPr>
        <p:blipFill>
          <a:blip r:embed="rId6"/>
          <a:stretch>
            <a:fillRect/>
          </a:stretch>
        </p:blipFill>
        <p:spPr>
          <a:xfrm>
            <a:off x="6103937" y="2739133"/>
            <a:ext cx="3048000" cy="2657475"/>
          </a:xfrm>
          <a:prstGeom prst="rect">
            <a:avLst/>
          </a:prstGeom>
        </p:spPr>
      </p:pic>
      <p:pic>
        <p:nvPicPr>
          <p:cNvPr id="15" name="Picture 14">
            <a:extLst>
              <a:ext uri="{FF2B5EF4-FFF2-40B4-BE49-F238E27FC236}">
                <a16:creationId xmlns:a16="http://schemas.microsoft.com/office/drawing/2014/main" id="{AD3288B7-2863-4BED-8377-67164C4F0FAD}"/>
              </a:ext>
            </a:extLst>
          </p:cNvPr>
          <p:cNvPicPr>
            <a:picLocks noChangeAspect="1"/>
          </p:cNvPicPr>
          <p:nvPr/>
        </p:nvPicPr>
        <p:blipFill>
          <a:blip r:embed="rId7"/>
          <a:stretch>
            <a:fillRect/>
          </a:stretch>
        </p:blipFill>
        <p:spPr>
          <a:xfrm>
            <a:off x="9332912" y="2499821"/>
            <a:ext cx="2705100" cy="2658661"/>
          </a:xfrm>
          <a:prstGeom prst="rect">
            <a:avLst/>
          </a:prstGeom>
        </p:spPr>
      </p:pic>
    </p:spTree>
    <p:extLst>
      <p:ext uri="{BB962C8B-B14F-4D97-AF65-F5344CB8AC3E}">
        <p14:creationId xmlns:p14="http://schemas.microsoft.com/office/powerpoint/2010/main" val="23970919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EE74FB-CC59-41A2-950D-072FCC678C5A}"/>
              </a:ext>
            </a:extLst>
          </p:cNvPr>
          <p:cNvSpPr>
            <a:spLocks noGrp="1"/>
          </p:cNvSpPr>
          <p:nvPr>
            <p:ph type="body" idx="1"/>
          </p:nvPr>
        </p:nvSpPr>
        <p:spPr>
          <a:xfrm>
            <a:off x="942867" y="2057399"/>
            <a:ext cx="4950042" cy="447676"/>
          </a:xfrm>
        </p:spPr>
        <p:txBody>
          <a:bodyPr/>
          <a:lstStyle/>
          <a:p>
            <a:r>
              <a:rPr lang="en-US" dirty="0"/>
              <a:t>Education Rate of General Population</a:t>
            </a:r>
          </a:p>
        </p:txBody>
      </p:sp>
      <p:graphicFrame>
        <p:nvGraphicFramePr>
          <p:cNvPr id="11" name="Content Placeholder 10">
            <a:extLst>
              <a:ext uri="{FF2B5EF4-FFF2-40B4-BE49-F238E27FC236}">
                <a16:creationId xmlns:a16="http://schemas.microsoft.com/office/drawing/2014/main" id="{9DEC161C-8E44-4EAE-871C-07D9ACC02E57}"/>
              </a:ext>
            </a:extLst>
          </p:cNvPr>
          <p:cNvGraphicFramePr>
            <a:graphicFrameLocks noGrp="1"/>
          </p:cNvGraphicFramePr>
          <p:nvPr>
            <p:ph sz="half" idx="2"/>
            <p:extLst>
              <p:ext uri="{D42A27DB-BD31-4B8C-83A1-F6EECF244321}">
                <p14:modId xmlns:p14="http://schemas.microsoft.com/office/powerpoint/2010/main" val="199511655"/>
              </p:ext>
            </p:extLst>
          </p:nvPr>
        </p:nvGraphicFramePr>
        <p:xfrm>
          <a:off x="839788" y="2505075"/>
          <a:ext cx="5156200" cy="368458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4">
            <a:extLst>
              <a:ext uri="{FF2B5EF4-FFF2-40B4-BE49-F238E27FC236}">
                <a16:creationId xmlns:a16="http://schemas.microsoft.com/office/drawing/2014/main" id="{003FBD72-4A2D-475C-A12D-0B2C00F12AD4}"/>
              </a:ext>
            </a:extLst>
          </p:cNvPr>
          <p:cNvSpPr>
            <a:spLocks noGrp="1"/>
          </p:cNvSpPr>
          <p:nvPr>
            <p:ph type="body" sz="quarter" idx="3"/>
          </p:nvPr>
        </p:nvSpPr>
        <p:spPr>
          <a:xfrm>
            <a:off x="6207587" y="2057399"/>
            <a:ext cx="5105419" cy="447675"/>
          </a:xfrm>
        </p:spPr>
        <p:txBody>
          <a:bodyPr>
            <a:normAutofit fontScale="92500"/>
          </a:bodyPr>
          <a:lstStyle/>
          <a:p>
            <a:r>
              <a:rPr lang="en-US" dirty="0"/>
              <a:t>Education Rate of Incarcerated Individuals</a:t>
            </a:r>
          </a:p>
        </p:txBody>
      </p:sp>
      <p:graphicFrame>
        <p:nvGraphicFramePr>
          <p:cNvPr id="14" name="Content Placeholder 13">
            <a:extLst>
              <a:ext uri="{FF2B5EF4-FFF2-40B4-BE49-F238E27FC236}">
                <a16:creationId xmlns:a16="http://schemas.microsoft.com/office/drawing/2014/main" id="{4D999C77-3540-48B4-AAB0-51481F166A0F}"/>
              </a:ext>
            </a:extLst>
          </p:cNvPr>
          <p:cNvGraphicFramePr>
            <a:graphicFrameLocks noGrp="1"/>
          </p:cNvGraphicFramePr>
          <p:nvPr>
            <p:ph sz="quarter" idx="4"/>
            <p:extLst>
              <p:ext uri="{D42A27DB-BD31-4B8C-83A1-F6EECF244321}">
                <p14:modId xmlns:p14="http://schemas.microsoft.com/office/powerpoint/2010/main" val="1714624248"/>
              </p:ext>
            </p:extLst>
          </p:nvPr>
        </p:nvGraphicFramePr>
        <p:xfrm>
          <a:off x="6170613" y="2505075"/>
          <a:ext cx="5181600" cy="3684588"/>
        </p:xfrm>
        <a:graphic>
          <a:graphicData uri="http://schemas.openxmlformats.org/drawingml/2006/chart">
            <c:chart xmlns:c="http://schemas.openxmlformats.org/drawingml/2006/chart" xmlns:r="http://schemas.openxmlformats.org/officeDocument/2006/relationships" r:id="rId4"/>
          </a:graphicData>
        </a:graphic>
      </p:graphicFrame>
      <p:pic>
        <p:nvPicPr>
          <p:cNvPr id="15" name="Picture 14">
            <a:extLst>
              <a:ext uri="{FF2B5EF4-FFF2-40B4-BE49-F238E27FC236}">
                <a16:creationId xmlns:a16="http://schemas.microsoft.com/office/drawing/2014/main" id="{2AD3DB6B-EFCD-45AE-8636-2CD48364B8E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16" name="Oval 15">
            <a:extLst>
              <a:ext uri="{FF2B5EF4-FFF2-40B4-BE49-F238E27FC236}">
                <a16:creationId xmlns:a16="http://schemas.microsoft.com/office/drawing/2014/main" id="{A6E1F20B-5651-441B-8EAF-A69B3429F298}"/>
              </a:ext>
            </a:extLst>
          </p:cNvPr>
          <p:cNvSpPr/>
          <p:nvPr/>
        </p:nvSpPr>
        <p:spPr>
          <a:xfrm>
            <a:off x="11189078" y="230190"/>
            <a:ext cx="452787" cy="452358"/>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7" name="Title 1">
            <a:extLst>
              <a:ext uri="{FF2B5EF4-FFF2-40B4-BE49-F238E27FC236}">
                <a16:creationId xmlns:a16="http://schemas.microsoft.com/office/drawing/2014/main" id="{A1E17503-19FE-4727-BEE0-569B397BB00E}"/>
              </a:ext>
            </a:extLst>
          </p:cNvPr>
          <p:cNvSpPr>
            <a:spLocks noGrp="1"/>
          </p:cNvSpPr>
          <p:nvPr>
            <p:ph type="title"/>
          </p:nvPr>
        </p:nvSpPr>
        <p:spPr>
          <a:xfrm>
            <a:off x="839570" y="381000"/>
            <a:ext cx="5178663"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Education Building</a:t>
            </a:r>
          </a:p>
        </p:txBody>
      </p:sp>
    </p:spTree>
    <p:extLst>
      <p:ext uri="{BB962C8B-B14F-4D97-AF65-F5344CB8AC3E}">
        <p14:creationId xmlns:p14="http://schemas.microsoft.com/office/powerpoint/2010/main" val="3687335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150E3DD3-E8E7-4529-8020-9EC7CCBAA6B0}"/>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515793" y="2055815"/>
            <a:ext cx="5654799" cy="3434347"/>
          </a:xfrm>
        </p:spPr>
      </p:pic>
      <p:pic>
        <p:nvPicPr>
          <p:cNvPr id="14" name="Content Placeholder 13">
            <a:extLst>
              <a:ext uri="{FF2B5EF4-FFF2-40B4-BE49-F238E27FC236}">
                <a16:creationId xmlns:a16="http://schemas.microsoft.com/office/drawing/2014/main" id="{955FA6CC-D754-4281-8166-11FEBC118AB9}"/>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6461853" y="2055815"/>
            <a:ext cx="5180012" cy="3434347"/>
          </a:xfrm>
        </p:spPr>
      </p:pic>
      <p:pic>
        <p:nvPicPr>
          <p:cNvPr id="5" name="Picture 4">
            <a:extLst>
              <a:ext uri="{FF2B5EF4-FFF2-40B4-BE49-F238E27FC236}">
                <a16:creationId xmlns:a16="http://schemas.microsoft.com/office/drawing/2014/main" id="{21D88249-57A8-4263-B2FF-D7FABC43E49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7" name="Oval 6">
            <a:extLst>
              <a:ext uri="{FF2B5EF4-FFF2-40B4-BE49-F238E27FC236}">
                <a16:creationId xmlns:a16="http://schemas.microsoft.com/office/drawing/2014/main" id="{F3F2DDE6-9BC6-4CF4-8F1F-2716CFB067D7}"/>
              </a:ext>
            </a:extLst>
          </p:cNvPr>
          <p:cNvSpPr/>
          <p:nvPr/>
        </p:nvSpPr>
        <p:spPr>
          <a:xfrm>
            <a:off x="11189078" y="230190"/>
            <a:ext cx="452787" cy="452358"/>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0" name="Title 1">
            <a:extLst>
              <a:ext uri="{FF2B5EF4-FFF2-40B4-BE49-F238E27FC236}">
                <a16:creationId xmlns:a16="http://schemas.microsoft.com/office/drawing/2014/main" id="{2A48AFB4-978B-47FA-A46A-EC6D54A23509}"/>
              </a:ext>
            </a:extLst>
          </p:cNvPr>
          <p:cNvSpPr>
            <a:spLocks noGrp="1"/>
          </p:cNvSpPr>
          <p:nvPr>
            <p:ph type="title"/>
          </p:nvPr>
        </p:nvSpPr>
        <p:spPr>
          <a:xfrm>
            <a:off x="839570" y="381000"/>
            <a:ext cx="533102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Education Building</a:t>
            </a:r>
          </a:p>
        </p:txBody>
      </p:sp>
    </p:spTree>
    <p:extLst>
      <p:ext uri="{BB962C8B-B14F-4D97-AF65-F5344CB8AC3E}">
        <p14:creationId xmlns:p14="http://schemas.microsoft.com/office/powerpoint/2010/main" val="39898674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a:extLst>
              <a:ext uri="{FF2B5EF4-FFF2-40B4-BE49-F238E27FC236}">
                <a16:creationId xmlns:a16="http://schemas.microsoft.com/office/drawing/2014/main" id="{9E538F2B-8A74-441E-8E8D-8D70341EE99D}"/>
              </a:ext>
            </a:extLst>
          </p:cNvPr>
          <p:cNvPicPr>
            <a:picLocks noGrp="1" noChangeAspect="1"/>
          </p:cNvPicPr>
          <p:nvPr>
            <p:ph sz="half" idx="1"/>
          </p:nvPr>
        </p:nvPicPr>
        <p:blipFill>
          <a:blip r:embed="rId3"/>
          <a:stretch>
            <a:fillRect/>
          </a:stretch>
        </p:blipFill>
        <p:spPr>
          <a:xfrm>
            <a:off x="608012" y="2580333"/>
            <a:ext cx="3657600" cy="2822832"/>
          </a:xfrm>
          <a:prstGeom prst="rect">
            <a:avLst/>
          </a:prstGeom>
        </p:spPr>
      </p:pic>
      <p:pic>
        <p:nvPicPr>
          <p:cNvPr id="5" name="Picture 4">
            <a:extLst>
              <a:ext uri="{FF2B5EF4-FFF2-40B4-BE49-F238E27FC236}">
                <a16:creationId xmlns:a16="http://schemas.microsoft.com/office/drawing/2014/main" id="{C8D2D4F1-F580-490C-BBB5-29A0D4AFF79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7" name="Oval 6">
            <a:extLst>
              <a:ext uri="{FF2B5EF4-FFF2-40B4-BE49-F238E27FC236}">
                <a16:creationId xmlns:a16="http://schemas.microsoft.com/office/drawing/2014/main" id="{D5DCFD9C-6F87-4C88-847E-4C21B32AA6FD}"/>
              </a:ext>
            </a:extLst>
          </p:cNvPr>
          <p:cNvSpPr/>
          <p:nvPr/>
        </p:nvSpPr>
        <p:spPr>
          <a:xfrm>
            <a:off x="10590212" y="88590"/>
            <a:ext cx="598866" cy="585149"/>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5F0A456E-E031-4115-B9A6-FB0A0389298F}"/>
              </a:ext>
            </a:extLst>
          </p:cNvPr>
          <p:cNvSpPr>
            <a:spLocks noGrp="1"/>
          </p:cNvSpPr>
          <p:nvPr>
            <p:ph type="title"/>
          </p:nvPr>
        </p:nvSpPr>
        <p:spPr>
          <a:xfrm>
            <a:off x="839570" y="381000"/>
            <a:ext cx="54072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Gymnasium</a:t>
            </a:r>
          </a:p>
        </p:txBody>
      </p:sp>
      <p:pic>
        <p:nvPicPr>
          <p:cNvPr id="13" name="Content Placeholder 12">
            <a:extLst>
              <a:ext uri="{FF2B5EF4-FFF2-40B4-BE49-F238E27FC236}">
                <a16:creationId xmlns:a16="http://schemas.microsoft.com/office/drawing/2014/main" id="{8AB72174-8E03-4804-90E7-4C81893FFF05}"/>
              </a:ext>
            </a:extLst>
          </p:cNvPr>
          <p:cNvPicPr>
            <a:picLocks noGrp="1" noChangeAspect="1"/>
          </p:cNvPicPr>
          <p:nvPr>
            <p:ph sz="half" idx="2"/>
          </p:nvPr>
        </p:nvPicPr>
        <p:blipFill>
          <a:blip r:embed="rId5"/>
          <a:stretch>
            <a:fillRect/>
          </a:stretch>
        </p:blipFill>
        <p:spPr>
          <a:xfrm>
            <a:off x="4646612" y="2494035"/>
            <a:ext cx="2895600" cy="2909130"/>
          </a:xfrm>
          <a:prstGeom prst="rect">
            <a:avLst/>
          </a:prstGeom>
        </p:spPr>
      </p:pic>
      <p:pic>
        <p:nvPicPr>
          <p:cNvPr id="14" name="Picture 13">
            <a:extLst>
              <a:ext uri="{FF2B5EF4-FFF2-40B4-BE49-F238E27FC236}">
                <a16:creationId xmlns:a16="http://schemas.microsoft.com/office/drawing/2014/main" id="{86A8E0ED-BD8C-4526-BED3-D4EC22EC0C09}"/>
              </a:ext>
            </a:extLst>
          </p:cNvPr>
          <p:cNvPicPr>
            <a:picLocks noChangeAspect="1"/>
          </p:cNvPicPr>
          <p:nvPr/>
        </p:nvPicPr>
        <p:blipFill rotWithShape="1">
          <a:blip r:embed="rId6"/>
          <a:srcRect t="2306"/>
          <a:stretch/>
        </p:blipFill>
        <p:spPr>
          <a:xfrm>
            <a:off x="8761412" y="2775402"/>
            <a:ext cx="2671964" cy="2346396"/>
          </a:xfrm>
          <a:prstGeom prst="rect">
            <a:avLst/>
          </a:prstGeom>
        </p:spPr>
      </p:pic>
      <p:sp>
        <p:nvSpPr>
          <p:cNvPr id="15" name="Rectangle 14">
            <a:extLst>
              <a:ext uri="{FF2B5EF4-FFF2-40B4-BE49-F238E27FC236}">
                <a16:creationId xmlns:a16="http://schemas.microsoft.com/office/drawing/2014/main" id="{D56B6EA8-B05A-4FD2-8F42-A9621246E068}"/>
              </a:ext>
            </a:extLst>
          </p:cNvPr>
          <p:cNvSpPr/>
          <p:nvPr/>
        </p:nvSpPr>
        <p:spPr>
          <a:xfrm>
            <a:off x="8151812" y="2286000"/>
            <a:ext cx="1066800" cy="1066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16835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FAF6-9CE8-455B-ADA2-28A50896D12B}"/>
              </a:ext>
            </a:extLst>
          </p:cNvPr>
          <p:cNvSpPr>
            <a:spLocks noGrp="1"/>
          </p:cNvSpPr>
          <p:nvPr>
            <p:ph type="title"/>
          </p:nvPr>
        </p:nvSpPr>
        <p:spPr>
          <a:xfrm>
            <a:off x="839570" y="381000"/>
            <a:ext cx="4864223" cy="396874"/>
          </a:xfrm>
        </p:spPr>
        <p:txBody>
          <a:bodyPr>
            <a:noAutofit/>
          </a:bodyPr>
          <a:lstStyle/>
          <a:p>
            <a:r>
              <a:rPr lang="en-US" sz="2800" dirty="0"/>
              <a:t>Project Introduction</a:t>
            </a:r>
          </a:p>
        </p:txBody>
      </p:sp>
      <p:sp>
        <p:nvSpPr>
          <p:cNvPr id="6" name="Text Placeholder 5">
            <a:extLst>
              <a:ext uri="{FF2B5EF4-FFF2-40B4-BE49-F238E27FC236}">
                <a16:creationId xmlns:a16="http://schemas.microsoft.com/office/drawing/2014/main" id="{2375C866-7496-4309-982F-9C06CAD4783E}"/>
              </a:ext>
            </a:extLst>
          </p:cNvPr>
          <p:cNvSpPr>
            <a:spLocks noGrp="1"/>
          </p:cNvSpPr>
          <p:nvPr>
            <p:ph type="body" idx="1"/>
          </p:nvPr>
        </p:nvSpPr>
        <p:spPr>
          <a:xfrm>
            <a:off x="808485" y="5115717"/>
            <a:ext cx="4930376" cy="531414"/>
          </a:xfrm>
        </p:spPr>
        <p:txBody>
          <a:bodyPr/>
          <a:lstStyle/>
          <a:p>
            <a:r>
              <a:rPr lang="en-US" dirty="0"/>
              <a:t>Saint Cloud Prison (1889)</a:t>
            </a:r>
          </a:p>
        </p:txBody>
      </p:sp>
      <p:pic>
        <p:nvPicPr>
          <p:cNvPr id="11" name="Content Placeholder 10">
            <a:extLst>
              <a:ext uri="{FF2B5EF4-FFF2-40B4-BE49-F238E27FC236}">
                <a16:creationId xmlns:a16="http://schemas.microsoft.com/office/drawing/2014/main" id="{F732AF31-0A0E-465D-8343-404553CBCFC3}"/>
              </a:ext>
            </a:extLst>
          </p:cNvPr>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06493" y="1828800"/>
            <a:ext cx="4930376" cy="3286917"/>
          </a:xfrm>
        </p:spPr>
      </p:pic>
      <p:sp>
        <p:nvSpPr>
          <p:cNvPr id="8" name="Text Placeholder 7">
            <a:extLst>
              <a:ext uri="{FF2B5EF4-FFF2-40B4-BE49-F238E27FC236}">
                <a16:creationId xmlns:a16="http://schemas.microsoft.com/office/drawing/2014/main" id="{4E030173-6DD2-4668-B9E0-3A605D852FA7}"/>
              </a:ext>
            </a:extLst>
          </p:cNvPr>
          <p:cNvSpPr>
            <a:spLocks noGrp="1"/>
          </p:cNvSpPr>
          <p:nvPr>
            <p:ph type="body" sz="quarter" idx="3"/>
          </p:nvPr>
        </p:nvSpPr>
        <p:spPr>
          <a:xfrm>
            <a:off x="6170592" y="5113259"/>
            <a:ext cx="5125639" cy="531414"/>
          </a:xfrm>
        </p:spPr>
        <p:txBody>
          <a:bodyPr/>
          <a:lstStyle/>
          <a:p>
            <a:r>
              <a:rPr lang="en-US" dirty="0"/>
              <a:t>Pelican Bay (1989)</a:t>
            </a:r>
          </a:p>
        </p:txBody>
      </p:sp>
      <p:pic>
        <p:nvPicPr>
          <p:cNvPr id="13" name="Content Placeholder 12">
            <a:extLst>
              <a:ext uri="{FF2B5EF4-FFF2-40B4-BE49-F238E27FC236}">
                <a16:creationId xmlns:a16="http://schemas.microsoft.com/office/drawing/2014/main" id="{6B1AADD0-6D4B-49A5-B560-4CB097C47C5F}"/>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170592" y="1828800"/>
            <a:ext cx="5125639" cy="3286917"/>
          </a:xfrm>
        </p:spPr>
      </p:pic>
    </p:spTree>
    <p:extLst>
      <p:ext uri="{BB962C8B-B14F-4D97-AF65-F5344CB8AC3E}">
        <p14:creationId xmlns:p14="http://schemas.microsoft.com/office/powerpoint/2010/main" val="17674776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77549A5E-3AC9-4032-B4F5-4FFD1C4B2CCB}"/>
              </a:ext>
            </a:extLst>
          </p:cNvPr>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0" y="0"/>
            <a:ext cx="12188825" cy="6929347"/>
          </a:xfrm>
        </p:spPr>
      </p:pic>
      <p:pic>
        <p:nvPicPr>
          <p:cNvPr id="5" name="Picture 4">
            <a:extLst>
              <a:ext uri="{FF2B5EF4-FFF2-40B4-BE49-F238E27FC236}">
                <a16:creationId xmlns:a16="http://schemas.microsoft.com/office/drawing/2014/main" id="{3B65D711-5482-45B0-B8A5-DFED67FE7C0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DD7981A3-CB13-4782-BD6B-79D043B85699}"/>
              </a:ext>
            </a:extLst>
          </p:cNvPr>
          <p:cNvSpPr/>
          <p:nvPr/>
        </p:nvSpPr>
        <p:spPr>
          <a:xfrm>
            <a:off x="10590212" y="76200"/>
            <a:ext cx="598866" cy="609600"/>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60BC924D-8586-4A54-924B-9699D4BFDAD3}"/>
              </a:ext>
            </a:extLst>
          </p:cNvPr>
          <p:cNvSpPr>
            <a:spLocks noGrp="1"/>
          </p:cNvSpPr>
          <p:nvPr>
            <p:ph type="title"/>
          </p:nvPr>
        </p:nvSpPr>
        <p:spPr>
          <a:xfrm>
            <a:off x="839570" y="381000"/>
            <a:ext cx="4340442"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Gymnasium</a:t>
            </a:r>
          </a:p>
        </p:txBody>
      </p:sp>
    </p:spTree>
    <p:extLst>
      <p:ext uri="{BB962C8B-B14F-4D97-AF65-F5344CB8AC3E}">
        <p14:creationId xmlns:p14="http://schemas.microsoft.com/office/powerpoint/2010/main" val="32453878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2050EACB-E4DA-4457-879D-C06A1B36A175}"/>
              </a:ext>
            </a:extLst>
          </p:cNvPr>
          <p:cNvPicPr>
            <a:picLocks noGrp="1" noChangeAspect="1"/>
          </p:cNvPicPr>
          <p:nvPr>
            <p:ph sz="half" idx="1"/>
          </p:nvPr>
        </p:nvPicPr>
        <p:blipFill>
          <a:blip r:embed="rId3"/>
          <a:stretch>
            <a:fillRect/>
          </a:stretch>
        </p:blipFill>
        <p:spPr>
          <a:xfrm>
            <a:off x="1985068" y="2717579"/>
            <a:ext cx="1905000" cy="1905000"/>
          </a:xfrm>
          <a:prstGeom prst="rect">
            <a:avLst/>
          </a:prstGeom>
        </p:spPr>
      </p:pic>
      <p:pic>
        <p:nvPicPr>
          <p:cNvPr id="9" name="Content Placeholder 8">
            <a:extLst>
              <a:ext uri="{FF2B5EF4-FFF2-40B4-BE49-F238E27FC236}">
                <a16:creationId xmlns:a16="http://schemas.microsoft.com/office/drawing/2014/main" id="{72976AEE-D1DD-45BC-8B6C-47FEECDDDFA1}"/>
              </a:ext>
            </a:extLst>
          </p:cNvPr>
          <p:cNvPicPr>
            <a:picLocks noGrp="1" noChangeAspect="1"/>
          </p:cNvPicPr>
          <p:nvPr>
            <p:ph sz="half" idx="2"/>
          </p:nvPr>
        </p:nvPicPr>
        <p:blipFill>
          <a:blip r:embed="rId4"/>
          <a:stretch>
            <a:fillRect/>
          </a:stretch>
        </p:blipFill>
        <p:spPr>
          <a:xfrm>
            <a:off x="-37277" y="2428212"/>
            <a:ext cx="2251050" cy="2209800"/>
          </a:xfrm>
          <a:prstGeom prst="rect">
            <a:avLst/>
          </a:prstGeom>
        </p:spPr>
      </p:pic>
      <p:sp>
        <p:nvSpPr>
          <p:cNvPr id="5" name="Title 1">
            <a:extLst>
              <a:ext uri="{FF2B5EF4-FFF2-40B4-BE49-F238E27FC236}">
                <a16:creationId xmlns:a16="http://schemas.microsoft.com/office/drawing/2014/main" id="{5D20A6E5-53A6-42FE-9E8C-C6B1EC4479DF}"/>
              </a:ext>
            </a:extLst>
          </p:cNvPr>
          <p:cNvSpPr>
            <a:spLocks noGrp="1"/>
          </p:cNvSpPr>
          <p:nvPr>
            <p:ph type="title"/>
          </p:nvPr>
        </p:nvSpPr>
        <p:spPr>
          <a:xfrm>
            <a:off x="839570" y="381000"/>
            <a:ext cx="5178663"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Process- Single Dorm</a:t>
            </a:r>
          </a:p>
        </p:txBody>
      </p:sp>
      <p:pic>
        <p:nvPicPr>
          <p:cNvPr id="6" name="Picture 5">
            <a:extLst>
              <a:ext uri="{FF2B5EF4-FFF2-40B4-BE49-F238E27FC236}">
                <a16:creationId xmlns:a16="http://schemas.microsoft.com/office/drawing/2014/main" id="{64AC3783-DBEB-4E3F-8FEB-C9BC77F3B73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7" name="Oval 6">
            <a:extLst>
              <a:ext uri="{FF2B5EF4-FFF2-40B4-BE49-F238E27FC236}">
                <a16:creationId xmlns:a16="http://schemas.microsoft.com/office/drawing/2014/main" id="{81D382FE-D815-4AD5-9EF6-E4ABAD66CDF3}"/>
              </a:ext>
            </a:extLst>
          </p:cNvPr>
          <p:cNvSpPr/>
          <p:nvPr/>
        </p:nvSpPr>
        <p:spPr>
          <a:xfrm>
            <a:off x="10190637" y="575579"/>
            <a:ext cx="598866" cy="609600"/>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pic>
        <p:nvPicPr>
          <p:cNvPr id="10" name="Picture 9">
            <a:extLst>
              <a:ext uri="{FF2B5EF4-FFF2-40B4-BE49-F238E27FC236}">
                <a16:creationId xmlns:a16="http://schemas.microsoft.com/office/drawing/2014/main" id="{8C3138CA-2A1F-41E8-AC17-0EC0D3215A8D}"/>
              </a:ext>
            </a:extLst>
          </p:cNvPr>
          <p:cNvPicPr>
            <a:picLocks noChangeAspect="1"/>
          </p:cNvPicPr>
          <p:nvPr/>
        </p:nvPicPr>
        <p:blipFill>
          <a:blip r:embed="rId6"/>
          <a:stretch>
            <a:fillRect/>
          </a:stretch>
        </p:blipFill>
        <p:spPr>
          <a:xfrm>
            <a:off x="3890068" y="2803771"/>
            <a:ext cx="3005267" cy="1848708"/>
          </a:xfrm>
          <a:prstGeom prst="rect">
            <a:avLst/>
          </a:prstGeom>
        </p:spPr>
      </p:pic>
      <p:pic>
        <p:nvPicPr>
          <p:cNvPr id="11" name="Picture 10">
            <a:extLst>
              <a:ext uri="{FF2B5EF4-FFF2-40B4-BE49-F238E27FC236}">
                <a16:creationId xmlns:a16="http://schemas.microsoft.com/office/drawing/2014/main" id="{CD1C2517-990E-4E39-ADD5-6FA029144085}"/>
              </a:ext>
            </a:extLst>
          </p:cNvPr>
          <p:cNvPicPr>
            <a:picLocks noChangeAspect="1"/>
          </p:cNvPicPr>
          <p:nvPr/>
        </p:nvPicPr>
        <p:blipFill>
          <a:blip r:embed="rId7"/>
          <a:stretch>
            <a:fillRect/>
          </a:stretch>
        </p:blipFill>
        <p:spPr>
          <a:xfrm>
            <a:off x="6834512" y="2578786"/>
            <a:ext cx="2743200" cy="2073693"/>
          </a:xfrm>
          <a:prstGeom prst="rect">
            <a:avLst/>
          </a:prstGeom>
        </p:spPr>
      </p:pic>
      <p:pic>
        <p:nvPicPr>
          <p:cNvPr id="12" name="Picture 11">
            <a:extLst>
              <a:ext uri="{FF2B5EF4-FFF2-40B4-BE49-F238E27FC236}">
                <a16:creationId xmlns:a16="http://schemas.microsoft.com/office/drawing/2014/main" id="{45046271-A074-421F-BC41-655248448212}"/>
              </a:ext>
            </a:extLst>
          </p:cNvPr>
          <p:cNvPicPr>
            <a:picLocks noChangeAspect="1"/>
          </p:cNvPicPr>
          <p:nvPr/>
        </p:nvPicPr>
        <p:blipFill>
          <a:blip r:embed="rId8"/>
          <a:stretch>
            <a:fillRect/>
          </a:stretch>
        </p:blipFill>
        <p:spPr>
          <a:xfrm>
            <a:off x="9254837" y="2578785"/>
            <a:ext cx="3090978" cy="2073694"/>
          </a:xfrm>
          <a:prstGeom prst="rect">
            <a:avLst/>
          </a:prstGeom>
        </p:spPr>
      </p:pic>
    </p:spTree>
    <p:extLst>
      <p:ext uri="{BB962C8B-B14F-4D97-AF65-F5344CB8AC3E}">
        <p14:creationId xmlns:p14="http://schemas.microsoft.com/office/powerpoint/2010/main" val="11603143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F825D062-8A34-43C1-A400-D05EC2339A00}"/>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22035" t="23891"/>
          <a:stretch/>
        </p:blipFill>
        <p:spPr>
          <a:xfrm>
            <a:off x="26114" y="2438400"/>
            <a:ext cx="6511660" cy="3048000"/>
          </a:xfrm>
        </p:spPr>
      </p:pic>
      <p:pic>
        <p:nvPicPr>
          <p:cNvPr id="5" name="Picture 4">
            <a:extLst>
              <a:ext uri="{FF2B5EF4-FFF2-40B4-BE49-F238E27FC236}">
                <a16:creationId xmlns:a16="http://schemas.microsoft.com/office/drawing/2014/main" id="{AF9FDFF3-48B3-4B51-B345-EE4F78379B1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4F477D5F-CF81-415F-B535-691A177F2DE3}"/>
              </a:ext>
            </a:extLst>
          </p:cNvPr>
          <p:cNvSpPr/>
          <p:nvPr/>
        </p:nvSpPr>
        <p:spPr>
          <a:xfrm>
            <a:off x="10189331" y="589083"/>
            <a:ext cx="618361" cy="630117"/>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9" name="Title 1">
            <a:extLst>
              <a:ext uri="{FF2B5EF4-FFF2-40B4-BE49-F238E27FC236}">
                <a16:creationId xmlns:a16="http://schemas.microsoft.com/office/drawing/2014/main" id="{5F5B689E-03EF-430D-B3A7-E581E024D885}"/>
              </a:ext>
            </a:extLst>
          </p:cNvPr>
          <p:cNvSpPr>
            <a:spLocks noGrp="1"/>
          </p:cNvSpPr>
          <p:nvPr>
            <p:ph type="title"/>
          </p:nvPr>
        </p:nvSpPr>
        <p:spPr>
          <a:xfrm>
            <a:off x="839570" y="381000"/>
            <a:ext cx="5178663" cy="396874"/>
          </a:xfr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p>
            <a:r>
              <a:rPr lang="en-US" sz="2800" dirty="0"/>
              <a:t>Design Solution- Single Dorm</a:t>
            </a:r>
          </a:p>
        </p:txBody>
      </p:sp>
      <p:pic>
        <p:nvPicPr>
          <p:cNvPr id="1026" name="Picture 2" descr="https://raas-render-prod.s3.amazonaws.com/VGKJKLW824R2/3c7fbe98-a2ed-4f8e-8ea2-a067d196c624/gallery.0.jpg?AWSAccessKeyId=AKIAI2E3KVRFLGAFLOPA&amp;Expires=1525390867&amp;response-cache-control=public%2C%20max-age%3D86400&amp;response-expires=Thu%2C%2003%20May%202018%2023%3A41%3A07%20GMT&amp;Signature=bhLspmWWqTvTxTOFUahovtw%2BqeA%3D&amp;ts=1525306137635">
            <a:extLst>
              <a:ext uri="{FF2B5EF4-FFF2-40B4-BE49-F238E27FC236}">
                <a16:creationId xmlns:a16="http://schemas.microsoft.com/office/drawing/2014/main" id="{766CB9AD-1C98-4897-99C3-6D0AF9D9BE15}"/>
              </a:ext>
            </a:extLst>
          </p:cNvPr>
          <p:cNvPicPr>
            <a:picLocks noGrp="1" noChangeAspect="1" noChangeArrowheads="1"/>
          </p:cNvPicPr>
          <p:nvPr>
            <p:ph sz="half" idx="2"/>
          </p:nvPr>
        </p:nvPicPr>
        <p:blipFill>
          <a:blip r:embed="rId5" cstate="print">
            <a:extLst>
              <a:ext uri="{28A0092B-C50C-407E-A947-70E740481C1C}">
                <a14:useLocalDpi xmlns:a14="http://schemas.microsoft.com/office/drawing/2010/main" val="0"/>
              </a:ext>
            </a:extLst>
          </a:blip>
          <a:srcRect/>
          <a:stretch>
            <a:fillRect/>
          </a:stretch>
        </p:blipFill>
        <p:spPr bwMode="auto">
          <a:xfrm>
            <a:off x="6170613" y="2139080"/>
            <a:ext cx="5180012" cy="37244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0036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95CC4C-B798-4AAD-BEAC-A42181015C9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7" name="Oval 6">
            <a:extLst>
              <a:ext uri="{FF2B5EF4-FFF2-40B4-BE49-F238E27FC236}">
                <a16:creationId xmlns:a16="http://schemas.microsoft.com/office/drawing/2014/main" id="{83DE1997-FE01-49F8-A853-604CE32F087B}"/>
              </a:ext>
            </a:extLst>
          </p:cNvPr>
          <p:cNvSpPr/>
          <p:nvPr/>
        </p:nvSpPr>
        <p:spPr>
          <a:xfrm>
            <a:off x="11123612" y="1066800"/>
            <a:ext cx="755911" cy="758825"/>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
        <p:nvSpPr>
          <p:cNvPr id="12" name="Title 1">
            <a:extLst>
              <a:ext uri="{FF2B5EF4-FFF2-40B4-BE49-F238E27FC236}">
                <a16:creationId xmlns:a16="http://schemas.microsoft.com/office/drawing/2014/main" id="{C051675F-9334-4C1E-8E46-283CEFACA5E4}"/>
              </a:ext>
            </a:extLst>
          </p:cNvPr>
          <p:cNvSpPr txBox="1">
            <a:spLocks/>
          </p:cNvSpPr>
          <p:nvPr/>
        </p:nvSpPr>
        <p:spPr>
          <a:xfrm>
            <a:off x="839570" y="381000"/>
            <a:ext cx="5178663" cy="396874"/>
          </a:xfrm>
          <a:prstGeom prst="rect">
            <a:avLst/>
          </a:prstGeom>
          <a:solidFill>
            <a:srgbClr val="FFFFFF">
              <a:alpha val="50196"/>
            </a:srgbClr>
          </a:solidFill>
        </p:spPr>
        <p:style>
          <a:lnRef idx="0">
            <a:scrgbClr r="0" g="0" b="0"/>
          </a:lnRef>
          <a:fillRef idx="1001">
            <a:schemeClr val="lt1"/>
          </a:fillRef>
          <a:effectRef idx="0">
            <a:scrgbClr r="0" g="0" b="0"/>
          </a:effectRef>
          <a:fontRef idx="major"/>
        </p:style>
        <p:txBody>
          <a:bodyPr>
            <a:noAutofit/>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2800" dirty="0"/>
              <a:t>Design Solution- Cafeteria</a:t>
            </a:r>
          </a:p>
        </p:txBody>
      </p:sp>
      <p:pic>
        <p:nvPicPr>
          <p:cNvPr id="10" name="Picture 9">
            <a:extLst>
              <a:ext uri="{FF2B5EF4-FFF2-40B4-BE49-F238E27FC236}">
                <a16:creationId xmlns:a16="http://schemas.microsoft.com/office/drawing/2014/main" id="{7F495DB4-F3A5-40CD-913C-AAB161A3310D}"/>
              </a:ext>
            </a:extLst>
          </p:cNvPr>
          <p:cNvPicPr>
            <a:picLocks noChangeAspect="1"/>
          </p:cNvPicPr>
          <p:nvPr/>
        </p:nvPicPr>
        <p:blipFill>
          <a:blip r:embed="rId4"/>
          <a:stretch>
            <a:fillRect/>
          </a:stretch>
        </p:blipFill>
        <p:spPr>
          <a:xfrm>
            <a:off x="27711" y="2686052"/>
            <a:ext cx="2228850" cy="2105025"/>
          </a:xfrm>
          <a:prstGeom prst="rect">
            <a:avLst/>
          </a:prstGeom>
        </p:spPr>
      </p:pic>
      <p:pic>
        <p:nvPicPr>
          <p:cNvPr id="11" name="Picture 10">
            <a:extLst>
              <a:ext uri="{FF2B5EF4-FFF2-40B4-BE49-F238E27FC236}">
                <a16:creationId xmlns:a16="http://schemas.microsoft.com/office/drawing/2014/main" id="{22B58C80-F0F0-4C55-9C9C-CE0618B37E21}"/>
              </a:ext>
            </a:extLst>
          </p:cNvPr>
          <p:cNvPicPr>
            <a:picLocks noChangeAspect="1"/>
          </p:cNvPicPr>
          <p:nvPr/>
        </p:nvPicPr>
        <p:blipFill>
          <a:blip r:embed="rId5"/>
          <a:stretch>
            <a:fillRect/>
          </a:stretch>
        </p:blipFill>
        <p:spPr>
          <a:xfrm>
            <a:off x="2856977" y="2819400"/>
            <a:ext cx="3810000" cy="1838325"/>
          </a:xfrm>
          <a:prstGeom prst="rect">
            <a:avLst/>
          </a:prstGeom>
        </p:spPr>
      </p:pic>
      <p:pic>
        <p:nvPicPr>
          <p:cNvPr id="14" name="Picture 13">
            <a:extLst>
              <a:ext uri="{FF2B5EF4-FFF2-40B4-BE49-F238E27FC236}">
                <a16:creationId xmlns:a16="http://schemas.microsoft.com/office/drawing/2014/main" id="{1BDDAF0E-1DF0-41B8-9A25-CC7263B5D876}"/>
              </a:ext>
            </a:extLst>
          </p:cNvPr>
          <p:cNvPicPr>
            <a:picLocks noChangeAspect="1"/>
          </p:cNvPicPr>
          <p:nvPr/>
        </p:nvPicPr>
        <p:blipFill>
          <a:blip r:embed="rId6"/>
          <a:stretch>
            <a:fillRect/>
          </a:stretch>
        </p:blipFill>
        <p:spPr>
          <a:xfrm>
            <a:off x="6053386" y="1693864"/>
            <a:ext cx="3171825" cy="2752725"/>
          </a:xfrm>
          <a:prstGeom prst="rect">
            <a:avLst/>
          </a:prstGeom>
        </p:spPr>
      </p:pic>
      <p:pic>
        <p:nvPicPr>
          <p:cNvPr id="15" name="Picture 14">
            <a:extLst>
              <a:ext uri="{FF2B5EF4-FFF2-40B4-BE49-F238E27FC236}">
                <a16:creationId xmlns:a16="http://schemas.microsoft.com/office/drawing/2014/main" id="{3C542743-021F-4BA9-A466-D29EC6B6BF24}"/>
              </a:ext>
            </a:extLst>
          </p:cNvPr>
          <p:cNvPicPr>
            <a:picLocks noChangeAspect="1"/>
          </p:cNvPicPr>
          <p:nvPr/>
        </p:nvPicPr>
        <p:blipFill>
          <a:blip r:embed="rId7"/>
          <a:stretch>
            <a:fillRect/>
          </a:stretch>
        </p:blipFill>
        <p:spPr>
          <a:xfrm>
            <a:off x="9056165" y="2300288"/>
            <a:ext cx="3114675" cy="2876550"/>
          </a:xfrm>
          <a:prstGeom prst="rect">
            <a:avLst/>
          </a:prstGeom>
        </p:spPr>
      </p:pic>
    </p:spTree>
    <p:extLst>
      <p:ext uri="{BB962C8B-B14F-4D97-AF65-F5344CB8AC3E}">
        <p14:creationId xmlns:p14="http://schemas.microsoft.com/office/powerpoint/2010/main" val="4030402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CCDCDB-6E08-4994-900F-C35BF62894D7}"/>
              </a:ext>
            </a:extLst>
          </p:cNvPr>
          <p:cNvSpPr>
            <a:spLocks noGrp="1"/>
          </p:cNvSpPr>
          <p:nvPr>
            <p:ph type="title"/>
          </p:nvPr>
        </p:nvSpPr>
        <p:spPr/>
        <p:txBody>
          <a:bodyPr/>
          <a:lstStyle/>
          <a:p>
            <a:r>
              <a:rPr lang="en-US" dirty="0"/>
              <a:t>Cafeteria Solution</a:t>
            </a:r>
          </a:p>
        </p:txBody>
      </p:sp>
      <p:pic>
        <p:nvPicPr>
          <p:cNvPr id="8" name="Content Placeholder 7">
            <a:extLst>
              <a:ext uri="{FF2B5EF4-FFF2-40B4-BE49-F238E27FC236}">
                <a16:creationId xmlns:a16="http://schemas.microsoft.com/office/drawing/2014/main" id="{D5DFFEF9-1AAD-4B0A-97A0-8F01B915AFBF}"/>
              </a:ext>
            </a:extLst>
          </p:cNvPr>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838200" y="2486140"/>
            <a:ext cx="5180013" cy="3030307"/>
          </a:xfrm>
        </p:spPr>
      </p:pic>
      <p:pic>
        <p:nvPicPr>
          <p:cNvPr id="10" name="Content Placeholder 9">
            <a:extLst>
              <a:ext uri="{FF2B5EF4-FFF2-40B4-BE49-F238E27FC236}">
                <a16:creationId xmlns:a16="http://schemas.microsoft.com/office/drawing/2014/main" id="{253DB219-1169-4DFF-9D67-679A6B5349BC}"/>
              </a:ext>
            </a:extLst>
          </p:cNvPr>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6170613" y="2513336"/>
            <a:ext cx="5180012" cy="2975916"/>
          </a:xfrm>
        </p:spPr>
      </p:pic>
      <p:pic>
        <p:nvPicPr>
          <p:cNvPr id="5" name="Picture 4">
            <a:extLst>
              <a:ext uri="{FF2B5EF4-FFF2-40B4-BE49-F238E27FC236}">
                <a16:creationId xmlns:a16="http://schemas.microsoft.com/office/drawing/2014/main" id="{47789812-9C4B-4CAE-837D-FA5CFD4EB44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265" t="29011" r="47108" b="37141"/>
          <a:stretch/>
        </p:blipFill>
        <p:spPr>
          <a:xfrm>
            <a:off x="10189331" y="0"/>
            <a:ext cx="1999494" cy="1825625"/>
          </a:xfrm>
          <a:prstGeom prst="rect">
            <a:avLst/>
          </a:prstGeom>
        </p:spPr>
      </p:pic>
      <p:sp>
        <p:nvSpPr>
          <p:cNvPr id="6" name="Oval 5">
            <a:extLst>
              <a:ext uri="{FF2B5EF4-FFF2-40B4-BE49-F238E27FC236}">
                <a16:creationId xmlns:a16="http://schemas.microsoft.com/office/drawing/2014/main" id="{2EBEC652-CA55-466F-B793-47226FFE1EF3}"/>
              </a:ext>
            </a:extLst>
          </p:cNvPr>
          <p:cNvSpPr/>
          <p:nvPr/>
        </p:nvSpPr>
        <p:spPr>
          <a:xfrm>
            <a:off x="11123612" y="1066800"/>
            <a:ext cx="755911" cy="758825"/>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a:p>
        </p:txBody>
      </p:sp>
    </p:spTree>
    <p:extLst>
      <p:ext uri="{BB962C8B-B14F-4D97-AF65-F5344CB8AC3E}">
        <p14:creationId xmlns:p14="http://schemas.microsoft.com/office/powerpoint/2010/main" val="24896076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A057D3BB-4F79-4F32-A605-E8872EC8D667}"/>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5772" r="7647"/>
          <a:stretch/>
        </p:blipFill>
        <p:spPr>
          <a:xfrm>
            <a:off x="0" y="10"/>
            <a:ext cx="12188825" cy="7848590"/>
          </a:xfrm>
          <a:prstGeom prst="rect">
            <a:avLst/>
          </a:prstGeom>
        </p:spPr>
      </p:pic>
      <p:sp>
        <p:nvSpPr>
          <p:cNvPr id="6" name="TextBox 5">
            <a:extLst>
              <a:ext uri="{FF2B5EF4-FFF2-40B4-BE49-F238E27FC236}">
                <a16:creationId xmlns:a16="http://schemas.microsoft.com/office/drawing/2014/main" id="{2A42C4DF-CE0F-46C3-A50B-7CEE81066987}"/>
              </a:ext>
            </a:extLst>
          </p:cNvPr>
          <p:cNvSpPr txBox="1"/>
          <p:nvPr/>
        </p:nvSpPr>
        <p:spPr>
          <a:xfrm>
            <a:off x="214341" y="1524000"/>
            <a:ext cx="11760142" cy="1077218"/>
          </a:xfrm>
          <a:prstGeom prst="rect">
            <a:avLst/>
          </a:prstGeom>
          <a:noFill/>
        </p:spPr>
        <p:txBody>
          <a:bodyPr wrap="square" rtlCol="0">
            <a:spAutoFit/>
          </a:bodyPr>
          <a:lstStyle/>
          <a:p>
            <a:r>
              <a:rPr lang="en-US" sz="4800" baseline="30000" dirty="0">
                <a:solidFill>
                  <a:schemeClr val="bg1"/>
                </a:solidFill>
                <a:latin typeface="Adobe Gurmukhi" panose="01010101010101010101" pitchFamily="50" charset="0"/>
                <a:cs typeface="Adobe Gurmukhi" panose="01010101010101010101" pitchFamily="50" charset="0"/>
              </a:rPr>
              <a:t>“The degree of civilization in a society can be judged by entering its prisons” </a:t>
            </a:r>
          </a:p>
          <a:p>
            <a:r>
              <a:rPr lang="en-US" sz="3200" baseline="30000" dirty="0">
                <a:solidFill>
                  <a:schemeClr val="bg1"/>
                </a:solidFill>
                <a:latin typeface="Adobe Gurmukhi" panose="01010101010101010101" pitchFamily="50" charset="0"/>
                <a:cs typeface="Adobe Gurmukhi" panose="01010101010101010101" pitchFamily="50" charset="0"/>
              </a:rPr>
              <a:t>	- Fyodor Dostoyevsky</a:t>
            </a:r>
            <a:endParaRPr lang="en-US" sz="3200" dirty="0">
              <a:solidFill>
                <a:schemeClr val="bg1"/>
              </a:solidFill>
              <a:latin typeface="Adobe Gurmukhi" panose="01010101010101010101" pitchFamily="50" charset="0"/>
              <a:cs typeface="Adobe Gurmukhi" panose="01010101010101010101" pitchFamily="50" charset="0"/>
            </a:endParaRPr>
          </a:p>
        </p:txBody>
      </p:sp>
    </p:spTree>
    <p:extLst>
      <p:ext uri="{BB962C8B-B14F-4D97-AF65-F5344CB8AC3E}">
        <p14:creationId xmlns:p14="http://schemas.microsoft.com/office/powerpoint/2010/main" val="3926840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04817D7-77E5-4AD1-9D32-AAF539540A16}"/>
              </a:ext>
            </a:extLst>
          </p:cNvPr>
          <p:cNvSpPr>
            <a:spLocks noGrp="1"/>
          </p:cNvSpPr>
          <p:nvPr>
            <p:ph type="body" idx="1"/>
          </p:nvPr>
        </p:nvSpPr>
        <p:spPr>
          <a:xfrm>
            <a:off x="839570" y="4981574"/>
            <a:ext cx="5156444" cy="523875"/>
          </a:xfrm>
        </p:spPr>
        <p:txBody>
          <a:bodyPr/>
          <a:lstStyle/>
          <a:p>
            <a:r>
              <a:rPr lang="en-US" dirty="0"/>
              <a:t>Apple Store in Chicago</a:t>
            </a:r>
          </a:p>
        </p:txBody>
      </p:sp>
      <p:sp>
        <p:nvSpPr>
          <p:cNvPr id="7" name="Title 1">
            <a:extLst>
              <a:ext uri="{FF2B5EF4-FFF2-40B4-BE49-F238E27FC236}">
                <a16:creationId xmlns:a16="http://schemas.microsoft.com/office/drawing/2014/main" id="{696639A5-91C1-4530-8BCB-943D326A3C0B}"/>
              </a:ext>
            </a:extLst>
          </p:cNvPr>
          <p:cNvSpPr>
            <a:spLocks noGrp="1"/>
          </p:cNvSpPr>
          <p:nvPr>
            <p:ph type="title"/>
          </p:nvPr>
        </p:nvSpPr>
        <p:spPr>
          <a:xfrm>
            <a:off x="839570" y="381000"/>
            <a:ext cx="4864223" cy="396874"/>
          </a:xfrm>
        </p:spPr>
        <p:txBody>
          <a:bodyPr>
            <a:noAutofit/>
          </a:bodyPr>
          <a:lstStyle/>
          <a:p>
            <a:r>
              <a:rPr lang="en-US" sz="2800" dirty="0"/>
              <a:t>Project Introduction</a:t>
            </a:r>
          </a:p>
        </p:txBody>
      </p:sp>
      <p:pic>
        <p:nvPicPr>
          <p:cNvPr id="1026" name="Picture 2" descr="Image result for apple store">
            <a:extLst>
              <a:ext uri="{FF2B5EF4-FFF2-40B4-BE49-F238E27FC236}">
                <a16:creationId xmlns:a16="http://schemas.microsoft.com/office/drawing/2014/main" id="{55938D75-B34D-4686-BB18-902F04911609}"/>
              </a:ext>
            </a:extLst>
          </p:cNvPr>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839570" y="2403474"/>
            <a:ext cx="5156200" cy="257810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Image result">
            <a:extLst>
              <a:ext uri="{FF2B5EF4-FFF2-40B4-BE49-F238E27FC236}">
                <a16:creationId xmlns:a16="http://schemas.microsoft.com/office/drawing/2014/main" id="{C255A1A4-05CE-41D8-AF5A-1DE43BEA14E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7412" y="777874"/>
            <a:ext cx="3876675" cy="582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12975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39608DD-B738-4C9B-926B-66E198A3667B}"/>
              </a:ext>
            </a:extLst>
          </p:cNvPr>
          <p:cNvSpPr>
            <a:spLocks noGrp="1"/>
          </p:cNvSpPr>
          <p:nvPr>
            <p:ph idx="1"/>
          </p:nvPr>
        </p:nvSpPr>
        <p:spPr>
          <a:xfrm>
            <a:off x="841993" y="2514600"/>
            <a:ext cx="10512862" cy="2593975"/>
          </a:xfrm>
        </p:spPr>
        <p:txBody>
          <a:bodyPr/>
          <a:lstStyle/>
          <a:p>
            <a:pPr marL="0" indent="0" algn="ctr">
              <a:buNone/>
            </a:pPr>
            <a:r>
              <a:rPr lang="en-US" dirty="0"/>
              <a:t>According to the US Bureau of Justice Statistics, </a:t>
            </a:r>
            <a:endParaRPr lang="en-US" b="1" dirty="0"/>
          </a:p>
          <a:p>
            <a:pPr marL="0" indent="0" algn="ctr">
              <a:buNone/>
            </a:pPr>
            <a:r>
              <a:rPr lang="en-US" sz="5400" b="1" dirty="0"/>
              <a:t>2,220,300</a:t>
            </a:r>
            <a:r>
              <a:rPr lang="en-US" sz="5400" dirty="0"/>
              <a:t> </a:t>
            </a:r>
            <a:endParaRPr lang="en-US" dirty="0"/>
          </a:p>
          <a:p>
            <a:pPr marL="0" indent="0" algn="ctr">
              <a:buNone/>
            </a:pPr>
            <a:r>
              <a:rPr lang="en-US" dirty="0"/>
              <a:t>adults were incarcerated in US federal and state prisons, and county jails in 2013</a:t>
            </a:r>
          </a:p>
        </p:txBody>
      </p:sp>
      <p:sp>
        <p:nvSpPr>
          <p:cNvPr id="4" name="Title 1">
            <a:extLst>
              <a:ext uri="{FF2B5EF4-FFF2-40B4-BE49-F238E27FC236}">
                <a16:creationId xmlns:a16="http://schemas.microsoft.com/office/drawing/2014/main" id="{22FDA815-BCC8-4494-AC7A-6B8BC17353A7}"/>
              </a:ext>
            </a:extLst>
          </p:cNvPr>
          <p:cNvSpPr>
            <a:spLocks noGrp="1"/>
          </p:cNvSpPr>
          <p:nvPr>
            <p:ph type="title"/>
          </p:nvPr>
        </p:nvSpPr>
        <p:spPr>
          <a:xfrm>
            <a:off x="839570" y="381000"/>
            <a:ext cx="4864223" cy="396874"/>
          </a:xfrm>
        </p:spPr>
        <p:txBody>
          <a:bodyPr>
            <a:noAutofit/>
          </a:bodyPr>
          <a:lstStyle/>
          <a:p>
            <a:r>
              <a:rPr lang="en-US" sz="2800" dirty="0"/>
              <a:t>Project Introduction</a:t>
            </a:r>
          </a:p>
        </p:txBody>
      </p:sp>
    </p:spTree>
    <p:extLst>
      <p:ext uri="{BB962C8B-B14F-4D97-AF65-F5344CB8AC3E}">
        <p14:creationId xmlns:p14="http://schemas.microsoft.com/office/powerpoint/2010/main" val="18303690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E8B81B6-DF39-4CE9-8FD6-FDDE858C75E9}"/>
              </a:ext>
            </a:extLst>
          </p:cNvPr>
          <p:cNvSpPr>
            <a:spLocks noGrp="1"/>
          </p:cNvSpPr>
          <p:nvPr>
            <p:ph type="body" idx="1"/>
          </p:nvPr>
        </p:nvSpPr>
        <p:spPr>
          <a:xfrm>
            <a:off x="1722351" y="5136305"/>
            <a:ext cx="3566722" cy="371475"/>
          </a:xfrm>
        </p:spPr>
        <p:txBody>
          <a:bodyPr>
            <a:normAutofit fontScale="92500" lnSpcReduction="10000"/>
          </a:bodyPr>
          <a:lstStyle/>
          <a:p>
            <a:r>
              <a:rPr lang="en-US" dirty="0"/>
              <a:t>Las Colinas Detention Center</a:t>
            </a:r>
          </a:p>
        </p:txBody>
      </p:sp>
      <p:sp>
        <p:nvSpPr>
          <p:cNvPr id="5" name="Text Placeholder 4">
            <a:extLst>
              <a:ext uri="{FF2B5EF4-FFF2-40B4-BE49-F238E27FC236}">
                <a16:creationId xmlns:a16="http://schemas.microsoft.com/office/drawing/2014/main" id="{1ADA3628-EEF9-48F8-A4DF-DD8C1511228A}"/>
              </a:ext>
            </a:extLst>
          </p:cNvPr>
          <p:cNvSpPr>
            <a:spLocks noGrp="1"/>
          </p:cNvSpPr>
          <p:nvPr>
            <p:ph type="body" sz="quarter" idx="3"/>
          </p:nvPr>
        </p:nvSpPr>
        <p:spPr>
          <a:xfrm>
            <a:off x="8073112" y="5136305"/>
            <a:ext cx="3049825" cy="371476"/>
          </a:xfrm>
        </p:spPr>
        <p:txBody>
          <a:bodyPr>
            <a:normAutofit fontScale="92500" lnSpcReduction="10000"/>
          </a:bodyPr>
          <a:lstStyle/>
          <a:p>
            <a:r>
              <a:rPr lang="en-US" dirty="0"/>
              <a:t>Typical American Prison</a:t>
            </a:r>
          </a:p>
        </p:txBody>
      </p:sp>
      <p:sp>
        <p:nvSpPr>
          <p:cNvPr id="8" name="Title 1">
            <a:extLst>
              <a:ext uri="{FF2B5EF4-FFF2-40B4-BE49-F238E27FC236}">
                <a16:creationId xmlns:a16="http://schemas.microsoft.com/office/drawing/2014/main" id="{912CD281-686E-40A3-B1C9-54873C7613E8}"/>
              </a:ext>
            </a:extLst>
          </p:cNvPr>
          <p:cNvSpPr>
            <a:spLocks noGrp="1"/>
          </p:cNvSpPr>
          <p:nvPr>
            <p:ph type="title"/>
          </p:nvPr>
        </p:nvSpPr>
        <p:spPr>
          <a:xfrm>
            <a:off x="839570" y="381000"/>
            <a:ext cx="4864223" cy="396874"/>
          </a:xfrm>
        </p:spPr>
        <p:txBody>
          <a:bodyPr>
            <a:noAutofit/>
          </a:bodyPr>
          <a:lstStyle/>
          <a:p>
            <a:r>
              <a:rPr lang="en-US" sz="2800" dirty="0"/>
              <a:t>Project Introduction</a:t>
            </a:r>
          </a:p>
        </p:txBody>
      </p:sp>
      <p:pic>
        <p:nvPicPr>
          <p:cNvPr id="6" name="Picture 2" descr="Related image">
            <a:extLst>
              <a:ext uri="{FF2B5EF4-FFF2-40B4-BE49-F238E27FC236}">
                <a16:creationId xmlns:a16="http://schemas.microsoft.com/office/drawing/2014/main" id="{7ECDAD33-3132-4316-A09E-87EF561B543A}"/>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4199" y="1952119"/>
            <a:ext cx="7003026" cy="318418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american prison exterior">
            <a:extLst>
              <a:ext uri="{FF2B5EF4-FFF2-40B4-BE49-F238E27FC236}">
                <a16:creationId xmlns:a16="http://schemas.microsoft.com/office/drawing/2014/main" id="{1DA5CF04-A616-4609-8596-E8E033F84AEA}"/>
              </a:ext>
            </a:extLst>
          </p:cNvPr>
          <p:cNvPicPr>
            <a:picLocks noGrp="1" noChangeAspect="1" noChangeArrowheads="1"/>
          </p:cNvPicPr>
          <p:nvPr>
            <p:ph sz="quarter" idx="4"/>
          </p:nvPr>
        </p:nvPicPr>
        <p:blipFill rotWithShape="1">
          <a:blip r:embed="rId4">
            <a:extLst>
              <a:ext uri="{28A0092B-C50C-407E-A947-70E740481C1C}">
                <a14:useLocalDpi xmlns:a14="http://schemas.microsoft.com/office/drawing/2010/main" val="0"/>
              </a:ext>
            </a:extLst>
          </a:blip>
          <a:srcRect b="6103"/>
          <a:stretch/>
        </p:blipFill>
        <p:spPr bwMode="auto">
          <a:xfrm>
            <a:off x="7007225" y="1952119"/>
            <a:ext cx="5181600" cy="3184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53308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480" y="320040"/>
            <a:ext cx="1154586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9">
            <a:extLst>
              <a:ext uri="{FF2B5EF4-FFF2-40B4-BE49-F238E27FC236}">
                <a16:creationId xmlns:a16="http://schemas.microsoft.com/office/drawing/2014/main" id="{2D72A2C9-F3CA-4216-8BAD-FA4C970C3C4E}"/>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083"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71377B1-5804-4792-89BC-2FE93E8C3D2B}"/>
              </a:ext>
            </a:extLst>
          </p:cNvPr>
          <p:cNvSpPr>
            <a:spLocks noGrp="1"/>
          </p:cNvSpPr>
          <p:nvPr>
            <p:ph type="title"/>
          </p:nvPr>
        </p:nvSpPr>
        <p:spPr>
          <a:xfrm>
            <a:off x="837981" y="963877"/>
            <a:ext cx="3493452" cy="4930246"/>
          </a:xfrm>
        </p:spPr>
        <p:txBody>
          <a:bodyPr>
            <a:normAutofit/>
          </a:bodyPr>
          <a:lstStyle/>
          <a:p>
            <a:pPr algn="r"/>
            <a:r>
              <a:rPr lang="en-US" dirty="0">
                <a:ln w="0"/>
                <a:effectLst>
                  <a:outerShdw blurRad="38100" dist="19050" dir="2700000" algn="tl" rotWithShape="0">
                    <a:schemeClr val="dk1">
                      <a:alpha val="40000"/>
                    </a:schemeClr>
                  </a:outerShdw>
                </a:effectLst>
              </a:rPr>
              <a:t>RECIDIVISM</a:t>
            </a:r>
            <a:r>
              <a:rPr lang="en-US" dirty="0">
                <a:solidFill>
                  <a:schemeClr val="accent1"/>
                </a:solidFill>
              </a:rPr>
              <a:t> </a:t>
            </a:r>
          </a:p>
        </p:txBody>
      </p:sp>
      <p:sp>
        <p:nvSpPr>
          <p:cNvPr id="3" name="Content Placeholder 2">
            <a:extLst>
              <a:ext uri="{FF2B5EF4-FFF2-40B4-BE49-F238E27FC236}">
                <a16:creationId xmlns:a16="http://schemas.microsoft.com/office/drawing/2014/main" id="{270244E4-CA65-4575-A9C7-45955708E261}"/>
              </a:ext>
            </a:extLst>
          </p:cNvPr>
          <p:cNvSpPr>
            <a:spLocks noGrp="1"/>
          </p:cNvSpPr>
          <p:nvPr>
            <p:ph idx="1"/>
          </p:nvPr>
        </p:nvSpPr>
        <p:spPr>
          <a:xfrm>
            <a:off x="4974735" y="963877"/>
            <a:ext cx="6376108" cy="4930246"/>
          </a:xfrm>
        </p:spPr>
        <p:txBody>
          <a:bodyPr anchor="ctr">
            <a:normAutofit/>
          </a:bodyPr>
          <a:lstStyle/>
          <a:p>
            <a:pPr marL="0" indent="0">
              <a:buNone/>
            </a:pPr>
            <a:r>
              <a:rPr lang="en-US" sz="2400"/>
              <a:t>re·cid·i·vism</a:t>
            </a:r>
          </a:p>
          <a:p>
            <a:pPr marL="0" indent="0">
              <a:buNone/>
            </a:pPr>
            <a:r>
              <a:rPr lang="en-US" sz="2400"/>
              <a:t>/rəˈsidəˌvizəm/</a:t>
            </a:r>
          </a:p>
          <a:p>
            <a:pPr marL="0" indent="0">
              <a:buNone/>
            </a:pPr>
            <a:endParaRPr lang="en-US" sz="2400"/>
          </a:p>
          <a:p>
            <a:pPr marL="0" indent="0">
              <a:buNone/>
            </a:pPr>
            <a:r>
              <a:rPr lang="en-US" sz="2400"/>
              <a:t>	noun</a:t>
            </a:r>
          </a:p>
          <a:p>
            <a:pPr marL="0" indent="0">
              <a:buNone/>
            </a:pPr>
            <a:endParaRPr lang="en-US" sz="2400"/>
          </a:p>
          <a:p>
            <a:pPr marL="0" indent="0">
              <a:buNone/>
            </a:pPr>
            <a:r>
              <a:rPr lang="en-US" sz="2400"/>
              <a:t>the tendency of a convicted criminal to reoffend.</a:t>
            </a:r>
          </a:p>
          <a:p>
            <a:pPr marL="0" indent="0">
              <a:buNone/>
            </a:pPr>
            <a:endParaRPr lang="en-US" sz="2400"/>
          </a:p>
          <a:p>
            <a:pPr marL="0" indent="0">
              <a:buNone/>
            </a:pPr>
            <a:r>
              <a:rPr lang="en-US" sz="2400"/>
              <a:t>"the prison has succeeded in reducing recidivism"</a:t>
            </a:r>
          </a:p>
          <a:p>
            <a:pPr marL="0" indent="0">
              <a:buNone/>
            </a:pPr>
            <a:endParaRPr lang="en-US" sz="2400"/>
          </a:p>
          <a:p>
            <a:pPr marL="0" indent="0">
              <a:buNone/>
            </a:pPr>
            <a:endParaRPr lang="en-US" sz="2400"/>
          </a:p>
          <a:p>
            <a:pPr marL="0" indent="0">
              <a:buNone/>
            </a:pPr>
            <a:endParaRPr lang="en-US" sz="2400"/>
          </a:p>
        </p:txBody>
      </p:sp>
    </p:spTree>
    <p:extLst>
      <p:ext uri="{BB962C8B-B14F-4D97-AF65-F5344CB8AC3E}">
        <p14:creationId xmlns:p14="http://schemas.microsoft.com/office/powerpoint/2010/main" val="8050499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C610471-CC5F-4214-BA25-EA19FBE8BF5E}"/>
              </a:ext>
            </a:extLst>
          </p:cNvPr>
          <p:cNvSpPr>
            <a:spLocks noGrp="1"/>
          </p:cNvSpPr>
          <p:nvPr>
            <p:ph idx="1"/>
          </p:nvPr>
        </p:nvSpPr>
        <p:spPr>
          <a:xfrm>
            <a:off x="837980" y="2400300"/>
            <a:ext cx="10512862" cy="2057399"/>
          </a:xfrm>
        </p:spPr>
        <p:txBody>
          <a:bodyPr>
            <a:normAutofit/>
          </a:bodyPr>
          <a:lstStyle/>
          <a:p>
            <a:pPr marL="0" indent="0" algn="ctr">
              <a:lnSpc>
                <a:spcPct val="100000"/>
              </a:lnSpc>
              <a:buNone/>
            </a:pPr>
            <a:r>
              <a:rPr lang="en-US" sz="3200" dirty="0">
                <a:solidFill>
                  <a:schemeClr val="tx1">
                    <a:lumMod val="50000"/>
                  </a:schemeClr>
                </a:solidFill>
                <a:latin typeface="Adobe Fangsong Std R" panose="02020400000000000000" pitchFamily="18" charset="-128"/>
                <a:ea typeface="Adobe Fangsong Std R" panose="02020400000000000000" pitchFamily="18" charset="-128"/>
                <a:cs typeface="Complex" panose="00000400000000000000" pitchFamily="2" charset="0"/>
              </a:rPr>
              <a:t>“Design is crucial to creating an environment in which prisoners can live and not become institutionalized. This means providing spaces for staying in contact with families, work, education, and playing sport.”</a:t>
            </a:r>
            <a:endParaRPr lang="en-US" sz="3200" dirty="0">
              <a:latin typeface="Adobe Fangsong Std R" panose="02020400000000000000" pitchFamily="18" charset="-128"/>
              <a:ea typeface="Adobe Fangsong Std R" panose="02020400000000000000" pitchFamily="18" charset="-128"/>
              <a:cs typeface="Complex" panose="00000400000000000000" pitchFamily="2" charset="0"/>
            </a:endParaRPr>
          </a:p>
        </p:txBody>
      </p:sp>
      <p:sp>
        <p:nvSpPr>
          <p:cNvPr id="4" name="Rectangle 3">
            <a:extLst>
              <a:ext uri="{FF2B5EF4-FFF2-40B4-BE49-F238E27FC236}">
                <a16:creationId xmlns:a16="http://schemas.microsoft.com/office/drawing/2014/main" id="{7572682B-BD1C-4742-A776-942C872BCBBF}"/>
              </a:ext>
            </a:extLst>
          </p:cNvPr>
          <p:cNvSpPr/>
          <p:nvPr/>
        </p:nvSpPr>
        <p:spPr>
          <a:xfrm>
            <a:off x="-1" y="0"/>
            <a:ext cx="12188825" cy="6858000"/>
          </a:xfrm>
          <a:prstGeom prst="rect">
            <a:avLst/>
          </a:prstGeom>
          <a:noFill/>
          <a:ln w="1524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en-US"/>
          </a:p>
        </p:txBody>
      </p:sp>
    </p:spTree>
    <p:extLst>
      <p:ext uri="{BB962C8B-B14F-4D97-AF65-F5344CB8AC3E}">
        <p14:creationId xmlns:p14="http://schemas.microsoft.com/office/powerpoint/2010/main" val="31485866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4A7FAE-334B-4D3E-9484-89F46D22057A}"/>
              </a:ext>
            </a:extLst>
          </p:cNvPr>
          <p:cNvSpPr>
            <a:spLocks noGrp="1"/>
          </p:cNvSpPr>
          <p:nvPr>
            <p:ph type="title"/>
          </p:nvPr>
        </p:nvSpPr>
        <p:spPr>
          <a:xfrm>
            <a:off x="684212" y="2743200"/>
            <a:ext cx="10512862" cy="1325563"/>
          </a:xfrm>
        </p:spPr>
        <p:txBody>
          <a:bodyPr/>
          <a:lstStyle/>
          <a:p>
            <a:pPr algn="ctr"/>
            <a:r>
              <a:rPr lang="en-US" dirty="0"/>
              <a:t>PREMISE</a:t>
            </a:r>
          </a:p>
        </p:txBody>
      </p:sp>
    </p:spTree>
    <p:extLst>
      <p:ext uri="{BB962C8B-B14F-4D97-AF65-F5344CB8AC3E}">
        <p14:creationId xmlns:p14="http://schemas.microsoft.com/office/powerpoint/2010/main" val="24320688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Basis</Template>
  <TotalTime>2351</TotalTime>
  <Words>2993</Words>
  <Application>Microsoft Office PowerPoint</Application>
  <PresentationFormat>Custom</PresentationFormat>
  <Paragraphs>162</Paragraphs>
  <Slides>35</Slides>
  <Notes>35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Adobe Fangsong Std R</vt:lpstr>
      <vt:lpstr>Adobe Gurmukhi</vt:lpstr>
      <vt:lpstr>Arial</vt:lpstr>
      <vt:lpstr>Calibri</vt:lpstr>
      <vt:lpstr>Calibri Light</vt:lpstr>
      <vt:lpstr>Century Gothic</vt:lpstr>
      <vt:lpstr>Complex</vt:lpstr>
      <vt:lpstr>Office Theme</vt:lpstr>
      <vt:lpstr>Designing for Humanity</vt:lpstr>
      <vt:lpstr>How does the architecture of Correctional Facilities impact inmates?</vt:lpstr>
      <vt:lpstr>Project Introduction</vt:lpstr>
      <vt:lpstr>Project Introduction</vt:lpstr>
      <vt:lpstr>Project Introduction</vt:lpstr>
      <vt:lpstr>Project Introduction</vt:lpstr>
      <vt:lpstr>RECIDIVISM </vt:lpstr>
      <vt:lpstr>PowerPoint Presentation</vt:lpstr>
      <vt:lpstr>PREMISE</vt:lpstr>
      <vt:lpstr>Project Premise</vt:lpstr>
      <vt:lpstr>RESEARCH</vt:lpstr>
      <vt:lpstr>Project Research</vt:lpstr>
      <vt:lpstr>Project Research</vt:lpstr>
      <vt:lpstr>Project Research</vt:lpstr>
      <vt:lpstr>Project Research</vt:lpstr>
      <vt:lpstr>DESIGN PROCESS</vt:lpstr>
      <vt:lpstr>Design Process</vt:lpstr>
      <vt:lpstr>Design Process</vt:lpstr>
      <vt:lpstr>Design Process</vt:lpstr>
      <vt:lpstr>Design Process</vt:lpstr>
      <vt:lpstr>Design Process- Shared Dorm</vt:lpstr>
      <vt:lpstr>Design Solution- Shared Dorm</vt:lpstr>
      <vt:lpstr>Design Process- Reflection Space</vt:lpstr>
      <vt:lpstr>Design Solution- Reflection Space</vt:lpstr>
      <vt:lpstr>Design Solution- Reflection Space</vt:lpstr>
      <vt:lpstr>Design Process- Education Building</vt:lpstr>
      <vt:lpstr>Design Process- Education Building</vt:lpstr>
      <vt:lpstr>Design Solution- Education Building</vt:lpstr>
      <vt:lpstr>Design Process- Gymnasium</vt:lpstr>
      <vt:lpstr>Design Solution- Gymnasium</vt:lpstr>
      <vt:lpstr>Design Process- Single Dorm</vt:lpstr>
      <vt:lpstr>Design Solution- Single Dorm</vt:lpstr>
      <vt:lpstr>PowerPoint Presentation</vt:lpstr>
      <vt:lpstr>Cafeteria Solution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Designing for Humanity</dc:title>
  <dc:creator>Elizabeth Thordson</dc:creator>
  <cp:lastModifiedBy>Elizabeth Thordson</cp:lastModifiedBy>
  <cp:revision>92</cp:revision>
  <dcterms:created xsi:type="dcterms:W3CDTF">2018-04-26T20:21:06Z</dcterms:created>
  <dcterms:modified xsi:type="dcterms:W3CDTF">2018-05-07T16:36:56Z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0x010100AA3F7D94069FF64A86F7DFF56D60E3BE</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